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7"/>
  </p:notesMasterIdLst>
  <p:sldIdLst>
    <p:sldId id="272" r:id="rId2"/>
    <p:sldId id="273" r:id="rId3"/>
    <p:sldId id="274" r:id="rId4"/>
    <p:sldId id="275" r:id="rId5"/>
    <p:sldId id="276" r:id="rId6"/>
    <p:sldId id="277" r:id="rId7"/>
    <p:sldId id="278" r:id="rId8"/>
    <p:sldId id="279" r:id="rId9"/>
    <p:sldId id="280" r:id="rId10"/>
    <p:sldId id="281" r:id="rId11"/>
    <p:sldId id="282" r:id="rId12"/>
    <p:sldId id="283" r:id="rId13"/>
    <p:sldId id="284" r:id="rId14"/>
    <p:sldId id="285" r:id="rId15"/>
    <p:sldId id="286" r:id="rId16"/>
    <p:sldId id="287" r:id="rId17"/>
    <p:sldId id="288" r:id="rId18"/>
    <p:sldId id="289" r:id="rId19"/>
    <p:sldId id="256" r:id="rId20"/>
    <p:sldId id="257" r:id="rId21"/>
    <p:sldId id="258" r:id="rId22"/>
    <p:sldId id="259" r:id="rId23"/>
    <p:sldId id="261" r:id="rId24"/>
    <p:sldId id="260" r:id="rId25"/>
    <p:sldId id="262" r:id="rId26"/>
    <p:sldId id="268" r:id="rId27"/>
    <p:sldId id="266" r:id="rId28"/>
    <p:sldId id="264" r:id="rId29"/>
    <p:sldId id="263" r:id="rId30"/>
    <p:sldId id="265" r:id="rId31"/>
    <p:sldId id="269" r:id="rId32"/>
    <p:sldId id="270" r:id="rId33"/>
    <p:sldId id="290" r:id="rId34"/>
    <p:sldId id="291" r:id="rId35"/>
    <p:sldId id="292" r:id="rId36"/>
    <p:sldId id="293" r:id="rId37"/>
    <p:sldId id="294" r:id="rId38"/>
    <p:sldId id="295" r:id="rId39"/>
    <p:sldId id="296" r:id="rId40"/>
    <p:sldId id="297" r:id="rId41"/>
    <p:sldId id="298" r:id="rId42"/>
    <p:sldId id="299" r:id="rId43"/>
    <p:sldId id="300" r:id="rId44"/>
    <p:sldId id="301" r:id="rId45"/>
    <p:sldId id="302" r:id="rId46"/>
    <p:sldId id="303" r:id="rId47"/>
    <p:sldId id="304" r:id="rId48"/>
    <p:sldId id="305" r:id="rId49"/>
    <p:sldId id="306" r:id="rId50"/>
    <p:sldId id="307" r:id="rId51"/>
    <p:sldId id="308" r:id="rId52"/>
    <p:sldId id="309" r:id="rId53"/>
    <p:sldId id="310" r:id="rId54"/>
    <p:sldId id="311" r:id="rId55"/>
    <p:sldId id="312" r:id="rId5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A05548-F2B5-4CFB-AA6E-C23E5DA7CC06}" type="datetimeFigureOut">
              <a:rPr lang="es-MX" smtClean="0"/>
              <a:t>30/06/2017</a:t>
            </a:fld>
            <a:endParaRPr lang="es-MX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MX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B8F949-6AD2-4CD6-946C-E24CA2E094A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9049428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8D4733-2B3F-4D12-8FB0-2C6C86375F79}" type="slidenum">
              <a:rPr lang="es-MX" smtClean="0"/>
              <a:t>1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MX"/>
              <a:t>CIMOR ® 2016</a:t>
            </a:r>
          </a:p>
        </p:txBody>
      </p:sp>
    </p:spTree>
    <p:extLst>
      <p:ext uri="{BB962C8B-B14F-4D97-AF65-F5344CB8AC3E}">
        <p14:creationId xmlns:p14="http://schemas.microsoft.com/office/powerpoint/2010/main" val="37772094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1E21F-94DD-4216-8302-9FDC170C7F9E}" type="datetimeFigureOut">
              <a:rPr lang="es-MX" smtClean="0"/>
              <a:t>30/06/2017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ADD7A8-26C4-4F2F-9428-2A6C2957C23F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6263551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1E21F-94DD-4216-8302-9FDC170C7F9E}" type="datetimeFigureOut">
              <a:rPr lang="es-MX" smtClean="0"/>
              <a:t>30/06/2017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ADD7A8-26C4-4F2F-9428-2A6C2957C23F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9324731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1E21F-94DD-4216-8302-9FDC170C7F9E}" type="datetimeFigureOut">
              <a:rPr lang="es-MX" smtClean="0"/>
              <a:t>30/06/2017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ADD7A8-26C4-4F2F-9428-2A6C2957C23F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2789381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1E21F-94DD-4216-8302-9FDC170C7F9E}" type="datetimeFigureOut">
              <a:rPr lang="es-MX" smtClean="0"/>
              <a:t>30/06/2017</a:t>
            </a:fld>
            <a:endParaRPr lang="es-MX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ADD7A8-26C4-4F2F-9428-2A6C2957C23F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3840453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1E21F-94DD-4216-8302-9FDC170C7F9E}" type="datetimeFigureOut">
              <a:rPr lang="es-MX" smtClean="0"/>
              <a:t>30/06/2017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ADD7A8-26C4-4F2F-9428-2A6C2957C23F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3001653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1E21F-94DD-4216-8302-9FDC170C7F9E}" type="datetimeFigureOut">
              <a:rPr lang="es-MX" smtClean="0"/>
              <a:t>30/06/2017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ADD7A8-26C4-4F2F-9428-2A6C2957C23F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3059956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1E21F-94DD-4216-8302-9FDC170C7F9E}" type="datetimeFigureOut">
              <a:rPr lang="es-MX" smtClean="0"/>
              <a:t>30/06/2017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ADD7A8-26C4-4F2F-9428-2A6C2957C23F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7022350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1E21F-94DD-4216-8302-9FDC170C7F9E}" type="datetimeFigureOut">
              <a:rPr lang="es-MX" smtClean="0"/>
              <a:t>30/06/2017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ADD7A8-26C4-4F2F-9428-2A6C2957C23F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2121814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1E21F-94DD-4216-8302-9FDC170C7F9E}" type="datetimeFigureOut">
              <a:rPr lang="es-MX" smtClean="0"/>
              <a:t>30/06/2017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ADD7A8-26C4-4F2F-9428-2A6C2957C23F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1208655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1E21F-94DD-4216-8302-9FDC170C7F9E}" type="datetimeFigureOut">
              <a:rPr lang="es-MX" smtClean="0"/>
              <a:t>30/06/2017</a:t>
            </a:fld>
            <a:endParaRPr lang="es-MX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ADD7A8-26C4-4F2F-9428-2A6C2957C23F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9088303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1E21F-94DD-4216-8302-9FDC170C7F9E}" type="datetimeFigureOut">
              <a:rPr lang="es-MX" smtClean="0"/>
              <a:t>30/06/2017</a:t>
            </a:fld>
            <a:endParaRPr lang="es-MX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ADD7A8-26C4-4F2F-9428-2A6C2957C23F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7765429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1E21F-94DD-4216-8302-9FDC170C7F9E}" type="datetimeFigureOut">
              <a:rPr lang="es-MX" smtClean="0"/>
              <a:t>30/06/2017</a:t>
            </a:fld>
            <a:endParaRPr lang="es-MX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ADD7A8-26C4-4F2F-9428-2A6C2957C23F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1736124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1E21F-94DD-4216-8302-9FDC170C7F9E}" type="datetimeFigureOut">
              <a:rPr lang="es-MX" smtClean="0"/>
              <a:t>30/06/2017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ADD7A8-26C4-4F2F-9428-2A6C2957C23F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8382124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61E1E21F-94DD-4216-8302-9FDC170C7F9E}" type="datetimeFigureOut">
              <a:rPr lang="es-MX" smtClean="0"/>
              <a:t>30/06/2017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61ADD7A8-26C4-4F2F-9428-2A6C2957C23F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475300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s-MX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61E1E21F-94DD-4216-8302-9FDC170C7F9E}" type="datetimeFigureOut">
              <a:rPr lang="es-MX" smtClean="0"/>
              <a:t>30/06/2017</a:t>
            </a:fld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61ADD7A8-26C4-4F2F-9428-2A6C2957C23F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99347839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9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9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5" name="Picture 2" descr="http://cimor.org.mx/images/logo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5225" y="1752427"/>
            <a:ext cx="3334656" cy="3334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CIMOR ® 2016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43912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5: Agregar </a:t>
            </a:r>
            <a:r>
              <a:rPr lang="es-MX" dirty="0" err="1"/>
              <a:t>Jquery</a:t>
            </a:r>
            <a:r>
              <a:rPr lang="es-MX" dirty="0"/>
              <a:t> a HTML 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97688" y="2235400"/>
            <a:ext cx="5277288" cy="3636511"/>
          </a:xfrm>
        </p:spPr>
        <p:txBody>
          <a:bodyPr/>
          <a:lstStyle/>
          <a:p>
            <a:pPr marL="0" indent="0">
              <a:buNone/>
            </a:pPr>
            <a:r>
              <a:rPr lang="es-MX" dirty="0"/>
              <a:t>Añadimos la siguiente línea antes de cerrar la  etiqueta </a:t>
            </a:r>
            <a:r>
              <a:rPr lang="es-MX" dirty="0" err="1"/>
              <a:t>body</a:t>
            </a:r>
            <a:r>
              <a:rPr lang="es-MX" dirty="0"/>
              <a:t>. </a:t>
            </a:r>
          </a:p>
          <a:p>
            <a:pPr marL="0" indent="0">
              <a:buNone/>
            </a:pPr>
            <a:endParaRPr lang="es-MX" dirty="0"/>
          </a:p>
          <a:p>
            <a:pPr marL="0" indent="0">
              <a:buNone/>
            </a:pPr>
            <a:r>
              <a:rPr lang="es-MX" sz="1400" dirty="0"/>
              <a:t>&lt;script </a:t>
            </a:r>
            <a:r>
              <a:rPr lang="es-MX" sz="1400" dirty="0" err="1"/>
              <a:t>type</a:t>
            </a:r>
            <a:r>
              <a:rPr lang="es-MX" sz="1400" dirty="0"/>
              <a:t>="</a:t>
            </a:r>
            <a:r>
              <a:rPr lang="es-MX" sz="1400" dirty="0" err="1"/>
              <a:t>text</a:t>
            </a:r>
            <a:r>
              <a:rPr lang="es-MX" sz="1400" dirty="0"/>
              <a:t>/</a:t>
            </a:r>
            <a:r>
              <a:rPr lang="es-MX" sz="1400" dirty="0" err="1"/>
              <a:t>javascript</a:t>
            </a:r>
            <a:r>
              <a:rPr lang="es-MX" sz="1400" dirty="0"/>
              <a:t>" </a:t>
            </a:r>
            <a:r>
              <a:rPr lang="es-MX" sz="1400" dirty="0" err="1"/>
              <a:t>src</a:t>
            </a:r>
            <a:r>
              <a:rPr lang="es-MX" sz="1400" dirty="0"/>
              <a:t>="</a:t>
            </a:r>
            <a:r>
              <a:rPr lang="es-MX" sz="1400" dirty="0" err="1"/>
              <a:t>js</a:t>
            </a:r>
            <a:r>
              <a:rPr lang="es-MX" sz="1400" dirty="0"/>
              <a:t>/jquery.min.js"&gt;&lt;/script&gt;</a:t>
            </a:r>
          </a:p>
          <a:p>
            <a:pPr marL="0" indent="0">
              <a:buNone/>
            </a:pPr>
            <a:endParaRPr lang="es-MX" sz="1400" dirty="0"/>
          </a:p>
          <a:p>
            <a:pPr marL="0" indent="0">
              <a:buNone/>
            </a:pPr>
            <a:endParaRPr lang="es-MX" sz="1400" dirty="0"/>
          </a:p>
          <a:p>
            <a:pPr marL="0" indent="0">
              <a:buNone/>
            </a:pPr>
            <a:endParaRPr lang="es-MX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CIMOR ® 2016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/>
          <a:srcRect l="14723" t="5515" r="18305" b="33640"/>
          <a:stretch/>
        </p:blipFill>
        <p:spPr>
          <a:xfrm>
            <a:off x="6145313" y="2674457"/>
            <a:ext cx="5927935" cy="3028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8825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6:  Comprobar que todo funcione 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07723" y="2279377"/>
            <a:ext cx="5277288" cy="3636511"/>
          </a:xfrm>
        </p:spPr>
        <p:txBody>
          <a:bodyPr/>
          <a:lstStyle/>
          <a:p>
            <a:pPr marL="0" indent="0">
              <a:buNone/>
            </a:pPr>
            <a:r>
              <a:rPr lang="en-US" dirty="0" err="1"/>
              <a:t>Usaremos</a:t>
            </a:r>
            <a:r>
              <a:rPr lang="en-US" dirty="0"/>
              <a:t>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/>
              <a:t>codigo</a:t>
            </a:r>
            <a:r>
              <a:rPr lang="en-US" dirty="0"/>
              <a:t> para </a:t>
            </a:r>
            <a:r>
              <a:rPr lang="en-US" dirty="0" err="1"/>
              <a:t>comprobar</a:t>
            </a:r>
            <a:r>
              <a:rPr lang="en-US" dirty="0"/>
              <a:t> que </a:t>
            </a:r>
            <a:r>
              <a:rPr lang="en-US" dirty="0" err="1"/>
              <a:t>todo</a:t>
            </a:r>
            <a:r>
              <a:rPr lang="en-US" dirty="0"/>
              <a:t> </a:t>
            </a:r>
            <a:r>
              <a:rPr lang="en-US" dirty="0" err="1"/>
              <a:t>funcione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$(document).ready(function(){</a:t>
            </a:r>
          </a:p>
          <a:p>
            <a:pPr marL="0" indent="0">
              <a:buNone/>
            </a:pPr>
            <a:r>
              <a:rPr lang="en-US" dirty="0"/>
              <a:t>   $("p").click(function(){</a:t>
            </a:r>
          </a:p>
          <a:p>
            <a:pPr marL="0" indent="0">
              <a:buNone/>
            </a:pPr>
            <a:r>
              <a:rPr lang="en-US" dirty="0"/>
              <a:t>        $(this).hide();</a:t>
            </a:r>
          </a:p>
          <a:p>
            <a:pPr marL="0" indent="0">
              <a:buNone/>
            </a:pPr>
            <a:r>
              <a:rPr lang="en-US" dirty="0"/>
              <a:t>    });</a:t>
            </a:r>
          </a:p>
          <a:p>
            <a:pPr marL="0" indent="0">
              <a:buNone/>
            </a:pPr>
            <a:r>
              <a:rPr lang="en-US" dirty="0"/>
              <a:t>});</a:t>
            </a: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CIMOR ® 2016</a:t>
            </a:r>
            <a:endParaRPr lang="en-U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2"/>
          <a:srcRect l="14874" t="5752" r="19809" b="5462"/>
          <a:stretch/>
        </p:blipFill>
        <p:spPr>
          <a:xfrm>
            <a:off x="6406612" y="1905958"/>
            <a:ext cx="5441450" cy="4158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0012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title"/>
          </p:nvPr>
        </p:nvSpPr>
        <p:spPr>
          <a:xfrm>
            <a:off x="707152" y="1848350"/>
            <a:ext cx="4852988" cy="1617163"/>
          </a:xfrm>
        </p:spPr>
        <p:txBody>
          <a:bodyPr/>
          <a:lstStyle/>
          <a:p>
            <a:r>
              <a:rPr lang="es-MX" dirty="0"/>
              <a:t>Elementos de </a:t>
            </a:r>
            <a:r>
              <a:rPr lang="es-MX" dirty="0" err="1"/>
              <a:t>JQuery</a:t>
            </a:r>
            <a:endParaRPr lang="es-MX" dirty="0"/>
          </a:p>
        </p:txBody>
      </p:sp>
      <p:pic>
        <p:nvPicPr>
          <p:cNvPr id="2" name="Picture Placeholder 1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19" r="19119"/>
          <a:stretch>
            <a:fillRect/>
          </a:stretch>
        </p:blipFill>
        <p:spPr/>
      </p:pic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CIMOR ® 2016</a:t>
            </a:r>
            <a:endParaRPr lang="en-U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97834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Sintaxis básica	 de </a:t>
            </a:r>
            <a:r>
              <a:rPr lang="es-MX" dirty="0" err="1"/>
              <a:t>JQuery</a:t>
            </a:r>
            <a:endParaRPr lang="es-MX" dirty="0"/>
          </a:p>
        </p:txBody>
      </p:sp>
      <p:sp>
        <p:nvSpPr>
          <p:cNvPr id="8" name="Marcador de contenido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La sintaxis básica para seleccionar elementos de HTML y definir una acción es la siguiente</a:t>
            </a:r>
          </a:p>
          <a:p>
            <a:pPr marL="0" indent="0">
              <a:buNone/>
            </a:pPr>
            <a:endParaRPr lang="es-MX" dirty="0"/>
          </a:p>
          <a:p>
            <a:pPr marL="0" indent="0" algn="ctr">
              <a:buNone/>
            </a:pPr>
            <a:r>
              <a:rPr lang="es-MX" sz="2400" dirty="0">
                <a:latin typeface="Consolas" panose="020B0609020204030204" pitchFamily="49" charset="0"/>
              </a:rPr>
              <a:t>$(selector).</a:t>
            </a:r>
            <a:r>
              <a:rPr lang="es-MX" sz="2400" dirty="0" err="1">
                <a:latin typeface="Consolas" panose="020B0609020204030204" pitchFamily="49" charset="0"/>
              </a:rPr>
              <a:t>action</a:t>
            </a:r>
            <a:r>
              <a:rPr lang="es-MX" sz="2400" dirty="0">
                <a:latin typeface="Consolas" panose="020B0609020204030204" pitchFamily="49" charset="0"/>
              </a:rPr>
              <a:t>()</a:t>
            </a:r>
          </a:p>
          <a:p>
            <a:pPr marL="0" indent="0" algn="ctr">
              <a:buNone/>
            </a:pPr>
            <a:endParaRPr lang="es-MX" sz="2400" dirty="0">
              <a:latin typeface="Consolas" panose="020B0609020204030204" pitchFamily="49" charset="0"/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CIMOR ® 2016</a:t>
            </a:r>
            <a:endParaRPr lang="en-U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73011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El evento </a:t>
            </a:r>
            <a:r>
              <a:rPr lang="es-MX" dirty="0" err="1"/>
              <a:t>document</a:t>
            </a:r>
            <a:r>
              <a:rPr lang="es-MX" dirty="0"/>
              <a:t> </a:t>
            </a:r>
            <a:r>
              <a:rPr lang="es-MX" dirty="0" err="1"/>
              <a:t>ready</a:t>
            </a:r>
            <a:r>
              <a:rPr lang="es-MX" dirty="0"/>
              <a:t>	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Este evento previene  que cualquier código </a:t>
            </a:r>
            <a:r>
              <a:rPr lang="es-MX" dirty="0" err="1"/>
              <a:t>jquery</a:t>
            </a:r>
            <a:r>
              <a:rPr lang="es-MX" dirty="0"/>
              <a:t> corra antes de el documento se termine de cargar.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$(document).ready(function(){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/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   </a:t>
            </a:r>
            <a:r>
              <a:rPr lang="en-US" i="1" dirty="0">
                <a:latin typeface="Consolas" panose="020B0609020204030204" pitchFamily="49" charset="0"/>
              </a:rPr>
              <a:t>// jQuery methods go here...</a:t>
            </a:r>
            <a:r>
              <a:rPr lang="en-US" dirty="0">
                <a:latin typeface="Consolas" panose="020B0609020204030204" pitchFamily="49" charset="0"/>
              </a:rPr>
              <a:t/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/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}); </a:t>
            </a:r>
            <a:endParaRPr lang="es-MX" dirty="0">
              <a:latin typeface="Consolas" panose="020B0609020204030204" pitchFamily="49" charset="0"/>
            </a:endParaRP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CIMOR ® 2016</a:t>
            </a:r>
            <a:endParaRPr lang="en-U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75023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title"/>
          </p:nvPr>
        </p:nvSpPr>
        <p:spPr>
          <a:xfrm>
            <a:off x="693705" y="1848350"/>
            <a:ext cx="4852988" cy="1617163"/>
          </a:xfrm>
        </p:spPr>
        <p:txBody>
          <a:bodyPr/>
          <a:lstStyle/>
          <a:p>
            <a:r>
              <a:rPr lang="es-MX" dirty="0"/>
              <a:t>Selectores de </a:t>
            </a:r>
            <a:r>
              <a:rPr lang="es-MX" dirty="0" err="1"/>
              <a:t>JQuery</a:t>
            </a:r>
            <a:endParaRPr lang="es-MX" dirty="0"/>
          </a:p>
        </p:txBody>
      </p:sp>
      <p:pic>
        <p:nvPicPr>
          <p:cNvPr id="2" name="Picture Placeholder 1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63" r="21563"/>
          <a:stretch>
            <a:fillRect/>
          </a:stretch>
        </p:blipFill>
        <p:spPr/>
      </p:pic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CIMOR ® 2016</a:t>
            </a:r>
            <a:endParaRPr lang="en-U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1825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¿Qué son y para que sirven?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Los selectores en </a:t>
            </a:r>
            <a:r>
              <a:rPr lang="es-MX" dirty="0" err="1"/>
              <a:t>Jquery</a:t>
            </a:r>
            <a:r>
              <a:rPr lang="es-MX" dirty="0"/>
              <a:t> permiten seleccionar y manipular elementos de HTML </a:t>
            </a:r>
          </a:p>
          <a:p>
            <a:r>
              <a:rPr lang="es-MX" dirty="0"/>
              <a:t>Los selectores se usan para encontrar (seleccionar) elementos basándose en el nombre, id, clase, valores, atributos y mucho mas. </a:t>
            </a: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CIMOR ® 2016</a:t>
            </a:r>
            <a:endParaRPr lang="en-U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93634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Selección por ID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Este selector hace uso del atributo id de una etiqueta HTML para encontrar un elemento en un especifico. </a:t>
            </a:r>
          </a:p>
          <a:p>
            <a:r>
              <a:rPr lang="es-MX" dirty="0"/>
              <a:t>Se debe de escribir el signo # para indicar que es un id.</a:t>
            </a:r>
          </a:p>
          <a:p>
            <a:pPr marL="0" indent="0">
              <a:buNone/>
            </a:pPr>
            <a:endParaRPr lang="es-MX" dirty="0"/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$(document).ready(function(){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    $("button").click(function(){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        $("#test").hide();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    });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}); </a:t>
            </a:r>
            <a:endParaRPr lang="es-MX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s-MX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CIMOR ® 2016</a:t>
            </a:r>
            <a:endParaRPr lang="en-U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50538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Propiedades  CSS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27424" y="3092823"/>
            <a:ext cx="10554574" cy="1963271"/>
          </a:xfrm>
        </p:spPr>
        <p:txBody>
          <a:bodyPr/>
          <a:lstStyle/>
          <a:p>
            <a:r>
              <a:rPr lang="es-MX" dirty="0"/>
              <a:t>Podemos obtener  o determinar  el valor de una propiedad CSS mediante el método </a:t>
            </a:r>
            <a:r>
              <a:rPr lang="es-MX" dirty="0" err="1"/>
              <a:t>css</a:t>
            </a:r>
            <a:r>
              <a:rPr lang="es-MX" dirty="0"/>
              <a:t>();</a:t>
            </a:r>
          </a:p>
          <a:p>
            <a:pPr marL="0" indent="0">
              <a:buNone/>
            </a:pPr>
            <a:endParaRPr lang="es-MX" dirty="0"/>
          </a:p>
          <a:p>
            <a:pPr marL="0" indent="0">
              <a:buNone/>
            </a:pPr>
            <a:endParaRPr lang="es-MX" dirty="0"/>
          </a:p>
          <a:p>
            <a:pPr marL="0" indent="0">
              <a:buNone/>
            </a:pPr>
            <a:r>
              <a:rPr lang="es-MX" dirty="0"/>
              <a:t>       </a:t>
            </a:r>
          </a:p>
          <a:p>
            <a:pPr marL="0" indent="0">
              <a:buNone/>
            </a:pPr>
            <a:endParaRPr lang="es-MX" dirty="0"/>
          </a:p>
          <a:p>
            <a:pPr marL="0" indent="0">
              <a:buNone/>
            </a:pPr>
            <a:endParaRPr lang="es-MX" dirty="0"/>
          </a:p>
          <a:p>
            <a:pPr marL="0" indent="0">
              <a:buNone/>
            </a:pPr>
            <a:endParaRPr lang="es-MX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CIMOR ® 2016</a:t>
            </a:r>
            <a:endParaRPr lang="en-U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6" name="CuadroTexto 5"/>
          <p:cNvSpPr txBox="1"/>
          <p:nvPr/>
        </p:nvSpPr>
        <p:spPr>
          <a:xfrm>
            <a:off x="6639077" y="5180770"/>
            <a:ext cx="4972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$("p").</a:t>
            </a:r>
            <a:r>
              <a:rPr lang="es-MX" dirty="0" err="1"/>
              <a:t>css</a:t>
            </a:r>
            <a:r>
              <a:rPr lang="es-MX" dirty="0"/>
              <a:t>("</a:t>
            </a:r>
            <a:r>
              <a:rPr lang="es-MX" dirty="0" err="1"/>
              <a:t>background</a:t>
            </a:r>
            <a:r>
              <a:rPr lang="es-MX" dirty="0"/>
              <a:t>-color", "</a:t>
            </a:r>
            <a:r>
              <a:rPr lang="es-MX" dirty="0" err="1"/>
              <a:t>yellow</a:t>
            </a:r>
            <a:r>
              <a:rPr lang="es-MX" dirty="0"/>
              <a:t>");</a:t>
            </a:r>
          </a:p>
        </p:txBody>
      </p:sp>
      <p:sp>
        <p:nvSpPr>
          <p:cNvPr id="8" name="CuadroTexto 7"/>
          <p:cNvSpPr txBox="1"/>
          <p:nvPr/>
        </p:nvSpPr>
        <p:spPr>
          <a:xfrm>
            <a:off x="1648852" y="3918503"/>
            <a:ext cx="31062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dirty="0"/>
              <a:t>Obtener  el valor de una propiedad CSS</a:t>
            </a:r>
          </a:p>
        </p:txBody>
      </p:sp>
      <p:sp>
        <p:nvSpPr>
          <p:cNvPr id="9" name="CuadroTexto 8"/>
          <p:cNvSpPr txBox="1"/>
          <p:nvPr/>
        </p:nvSpPr>
        <p:spPr>
          <a:xfrm>
            <a:off x="7572060" y="3918503"/>
            <a:ext cx="31062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dirty="0"/>
              <a:t>Determinar  el valor de una propiedad CSS</a:t>
            </a:r>
          </a:p>
        </p:txBody>
      </p:sp>
      <p:sp>
        <p:nvSpPr>
          <p:cNvPr id="10" name="Rectángulo 9"/>
          <p:cNvSpPr/>
          <p:nvPr/>
        </p:nvSpPr>
        <p:spPr>
          <a:xfrm>
            <a:off x="1373602" y="5167785"/>
            <a:ext cx="36567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dirty="0"/>
              <a:t>$("p").</a:t>
            </a:r>
            <a:r>
              <a:rPr lang="es-MX" dirty="0" err="1"/>
              <a:t>css</a:t>
            </a:r>
            <a:r>
              <a:rPr lang="es-MX" dirty="0"/>
              <a:t>("</a:t>
            </a:r>
            <a:r>
              <a:rPr lang="es-MX" dirty="0" err="1"/>
              <a:t>background</a:t>
            </a:r>
            <a:r>
              <a:rPr lang="es-MX" dirty="0"/>
              <a:t>-color"); </a:t>
            </a:r>
          </a:p>
        </p:txBody>
      </p:sp>
    </p:spTree>
    <p:extLst>
      <p:ext uri="{BB962C8B-B14F-4D97-AF65-F5344CB8AC3E}">
        <p14:creationId xmlns:p14="http://schemas.microsoft.com/office/powerpoint/2010/main" val="23845382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Selectores de  clase</a:t>
            </a:r>
          </a:p>
        </p:txBody>
      </p:sp>
      <p:pic>
        <p:nvPicPr>
          <p:cNvPr id="2" name="Picture Placeholder 1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84" r="27784"/>
          <a:stretch>
            <a:fillRect/>
          </a:stretch>
        </p:blipFill>
        <p:spPr/>
      </p:pic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pie de página 2"/>
          <p:cNvSpPr>
            <a:spLocks noGrp="1"/>
          </p:cNvSpPr>
          <p:nvPr>
            <p:ph type="ftr" sz="quarter" idx="11"/>
          </p:nvPr>
        </p:nvSpPr>
        <p:spPr>
          <a:xfrm>
            <a:off x="451514" y="6041362"/>
            <a:ext cx="8644320" cy="365125"/>
          </a:xfrm>
        </p:spPr>
        <p:txBody>
          <a:bodyPr/>
          <a:lstStyle/>
          <a:p>
            <a:r>
              <a:rPr lang="en-US" dirty="0"/>
              <a:t>CIMOR ® 2016</a:t>
            </a:r>
          </a:p>
        </p:txBody>
      </p:sp>
    </p:spTree>
    <p:extLst>
      <p:ext uri="{BB962C8B-B14F-4D97-AF65-F5344CB8AC3E}">
        <p14:creationId xmlns:p14="http://schemas.microsoft.com/office/powerpoint/2010/main" val="42845010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ítulo 6"/>
          <p:cNvSpPr>
            <a:spLocks noGrp="1"/>
          </p:cNvSpPr>
          <p:nvPr>
            <p:ph type="subTitle" idx="1"/>
          </p:nvPr>
        </p:nvSpPr>
        <p:spPr>
          <a:xfrm>
            <a:off x="779017" y="1757076"/>
            <a:ext cx="10572000" cy="434974"/>
          </a:xfrm>
        </p:spPr>
        <p:txBody>
          <a:bodyPr>
            <a:noAutofit/>
          </a:bodyPr>
          <a:lstStyle/>
          <a:p>
            <a:pPr algn="ctr"/>
            <a:r>
              <a:rPr lang="es-MX" sz="9600" b="1" dirty="0" err="1" smtClean="0"/>
              <a:t>JQuery</a:t>
            </a:r>
            <a:endParaRPr lang="es-MX" sz="9600" b="1" dirty="0"/>
          </a:p>
        </p:txBody>
      </p:sp>
      <p:sp>
        <p:nvSpPr>
          <p:cNvPr id="2" name="Marcador de pie de página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CIMOR ® 2016</a:t>
            </a:r>
            <a:endParaRPr lang="en-US" dirty="0"/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11362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Selectores de clase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MX" dirty="0"/>
              <a:t>Para los selectores de clase, </a:t>
            </a:r>
            <a:r>
              <a:rPr lang="es-MX" dirty="0" err="1"/>
              <a:t>jQuery</a:t>
            </a:r>
            <a:r>
              <a:rPr lang="es-MX" dirty="0"/>
              <a:t> algo parecido a JavaScript </a:t>
            </a:r>
            <a:r>
              <a:rPr lang="es-MX" dirty="0" err="1"/>
              <a:t>getElementsByClassName</a:t>
            </a:r>
            <a:r>
              <a:rPr lang="es-MX" dirty="0"/>
              <a:t> () .</a:t>
            </a:r>
          </a:p>
          <a:p>
            <a:pPr marL="0" indent="0">
              <a:buNone/>
            </a:pPr>
            <a:endParaRPr lang="es-MX" dirty="0"/>
          </a:p>
          <a:p>
            <a:pPr marL="0" indent="0">
              <a:buNone/>
            </a:pPr>
            <a:endParaRPr lang="es-MX" dirty="0"/>
          </a:p>
          <a:p>
            <a:pPr marL="0" indent="0">
              <a:buNone/>
            </a:pPr>
            <a:endParaRPr lang="es-MX" dirty="0"/>
          </a:p>
          <a:p>
            <a:pPr marL="0" indent="0">
              <a:buNone/>
            </a:pPr>
            <a:endParaRPr lang="es-MX" dirty="0"/>
          </a:p>
          <a:p>
            <a:pPr marL="0" indent="0">
              <a:buNone/>
            </a:pPr>
            <a:endParaRPr lang="es-MX" dirty="0"/>
          </a:p>
          <a:p>
            <a:pPr marL="0" indent="0">
              <a:buNone/>
            </a:pPr>
            <a:endParaRPr lang="es-MX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0391127"/>
              </p:ext>
            </p:extLst>
          </p:nvPr>
        </p:nvGraphicFramePr>
        <p:xfrm>
          <a:off x="1939234" y="3542378"/>
          <a:ext cx="8128000" cy="256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xmlns="" val="2730316338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xmlns="" val="27610021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MX" dirty="0"/>
                        <a:t>HTML</a:t>
                      </a:r>
                    </a:p>
                    <a:p>
                      <a:endParaRPr lang="es-MX" dirty="0"/>
                    </a:p>
                    <a:p>
                      <a:pPr fontAlgn="base"/>
                      <a:r>
                        <a:rPr lang="en-US" sz="1800" b="0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&lt;div class="</a:t>
                      </a:r>
                      <a:r>
                        <a:rPr lang="en-US" sz="1800" b="0" i="0" kern="1200" dirty="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notMe</a:t>
                      </a:r>
                      <a:r>
                        <a:rPr lang="en-US" sz="1800" b="0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"&gt;div class="</a:t>
                      </a:r>
                      <a:r>
                        <a:rPr lang="en-US" sz="1800" b="0" i="0" kern="1200" dirty="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notMe</a:t>
                      </a:r>
                      <a:r>
                        <a:rPr lang="en-US" sz="1800" b="0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"&lt;/div&gt;</a:t>
                      </a:r>
                    </a:p>
                    <a:p>
                      <a:pPr fontAlgn="base"/>
                      <a:r>
                        <a:rPr lang="en-US" sz="1800" b="0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&lt;div class="</a:t>
                      </a:r>
                      <a:r>
                        <a:rPr lang="en-US" sz="1800" b="0" i="0" kern="1200" dirty="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myClass</a:t>
                      </a:r>
                      <a:r>
                        <a:rPr lang="en-US" sz="1800" b="0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"&gt;div class="</a:t>
                      </a:r>
                      <a:r>
                        <a:rPr lang="en-US" sz="1800" b="0" i="0" kern="1200" dirty="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myClass</a:t>
                      </a:r>
                      <a:r>
                        <a:rPr lang="en-US" sz="1800" b="0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"&lt;/div&gt;</a:t>
                      </a:r>
                    </a:p>
                    <a:p>
                      <a:pPr fontAlgn="base"/>
                      <a:r>
                        <a:rPr lang="en-US" sz="1800" b="0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&lt;span class="</a:t>
                      </a:r>
                      <a:r>
                        <a:rPr lang="en-US" sz="1800" b="0" i="0" kern="1200" dirty="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myClass</a:t>
                      </a:r>
                      <a:r>
                        <a:rPr lang="en-US" sz="1800" b="0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"&gt;span class="</a:t>
                      </a:r>
                      <a:r>
                        <a:rPr lang="en-US" sz="1800" b="0" i="0" kern="1200" dirty="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myClass</a:t>
                      </a:r>
                      <a:r>
                        <a:rPr lang="en-US" sz="1800" b="0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"&lt;/span&gt;</a:t>
                      </a:r>
                    </a:p>
                    <a:p>
                      <a:endParaRPr lang="es-MX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JQUERY</a:t>
                      </a:r>
                    </a:p>
                    <a:p>
                      <a:endParaRPr lang="es-MX" dirty="0"/>
                    </a:p>
                    <a:p>
                      <a:pPr fontAlgn="base"/>
                      <a:r>
                        <a:rPr lang="en-US" sz="1800" b="0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&lt;script&gt;</a:t>
                      </a:r>
                    </a:p>
                    <a:p>
                      <a:pPr fontAlgn="base"/>
                      <a:r>
                        <a:rPr lang="en-US" sz="1800" b="0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$( ".</a:t>
                      </a:r>
                      <a:r>
                        <a:rPr lang="en-US" sz="1800" b="0" i="0" kern="1200" dirty="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myClass</a:t>
                      </a:r>
                      <a:r>
                        <a:rPr lang="en-US" sz="1800" b="0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" ).</a:t>
                      </a:r>
                      <a:r>
                        <a:rPr lang="en-US" sz="1800" b="0" i="0" kern="1200" dirty="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css</a:t>
                      </a:r>
                      <a:r>
                        <a:rPr lang="en-US" sz="1800" b="0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 "border", "3px solid red" );</a:t>
                      </a:r>
                    </a:p>
                    <a:p>
                      <a:pPr fontAlgn="base"/>
                      <a:r>
                        <a:rPr lang="en-US" sz="1800" b="0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&lt;/script&gt;</a:t>
                      </a:r>
                    </a:p>
                    <a:p>
                      <a:endParaRPr lang="es-MX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372246283"/>
                  </a:ext>
                </a:extLst>
              </a:tr>
            </a:tbl>
          </a:graphicData>
        </a:graphic>
      </p:graphicFrame>
      <p:sp>
        <p:nvSpPr>
          <p:cNvPr id="7" name="Marcador de pie de página 2"/>
          <p:cNvSpPr>
            <a:spLocks noGrp="1"/>
          </p:cNvSpPr>
          <p:nvPr>
            <p:ph type="ftr" sz="quarter" idx="11"/>
          </p:nvPr>
        </p:nvSpPr>
        <p:spPr>
          <a:xfrm>
            <a:off x="451514" y="6041362"/>
            <a:ext cx="8644320" cy="365125"/>
          </a:xfrm>
        </p:spPr>
        <p:txBody>
          <a:bodyPr/>
          <a:lstStyle/>
          <a:p>
            <a:r>
              <a:rPr lang="en-US" dirty="0"/>
              <a:t>CIMOR ® 2016</a:t>
            </a:r>
          </a:p>
        </p:txBody>
      </p:sp>
    </p:spTree>
    <p:extLst>
      <p:ext uri="{BB962C8B-B14F-4D97-AF65-F5344CB8AC3E}">
        <p14:creationId xmlns:p14="http://schemas.microsoft.com/office/powerpoint/2010/main" val="16794911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Cambio de propiedades por etiqueta</a:t>
            </a:r>
          </a:p>
        </p:txBody>
      </p:sp>
      <p:pic>
        <p:nvPicPr>
          <p:cNvPr id="3" name="Picture Placeholder 2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07" r="25007"/>
          <a:stretch>
            <a:fillRect/>
          </a:stretch>
        </p:blipFill>
        <p:spPr/>
      </p:pic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7" name="Marcador de pie de página 2"/>
          <p:cNvSpPr>
            <a:spLocks noGrp="1"/>
          </p:cNvSpPr>
          <p:nvPr>
            <p:ph type="ftr" sz="quarter" idx="11"/>
          </p:nvPr>
        </p:nvSpPr>
        <p:spPr>
          <a:xfrm>
            <a:off x="451514" y="6041362"/>
            <a:ext cx="8644320" cy="365125"/>
          </a:xfrm>
        </p:spPr>
        <p:txBody>
          <a:bodyPr/>
          <a:lstStyle/>
          <a:p>
            <a:r>
              <a:rPr lang="en-US" dirty="0"/>
              <a:t>CIMOR ® 2016</a:t>
            </a:r>
          </a:p>
        </p:txBody>
      </p:sp>
    </p:spTree>
    <p:extLst>
      <p:ext uri="{BB962C8B-B14F-4D97-AF65-F5344CB8AC3E}">
        <p14:creationId xmlns:p14="http://schemas.microsoft.com/office/powerpoint/2010/main" val="37144238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Cambio de propiedades por etiqueta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MX" dirty="0" err="1"/>
              <a:t>jQuery</a:t>
            </a:r>
            <a:r>
              <a:rPr lang="es-MX" dirty="0"/>
              <a:t> dispone de varios métodos para la manipulación de CSS:</a:t>
            </a:r>
          </a:p>
          <a:p>
            <a:pPr marL="0" indent="0">
              <a:buNone/>
            </a:pPr>
            <a:endParaRPr lang="es-MX" dirty="0"/>
          </a:p>
          <a:p>
            <a:r>
              <a:rPr lang="es-MX" dirty="0" err="1"/>
              <a:t>addClass</a:t>
            </a:r>
            <a:r>
              <a:rPr lang="es-MX" dirty="0"/>
              <a:t> () - Añade una o más clases de los elementos seleccionados</a:t>
            </a:r>
          </a:p>
          <a:p>
            <a:r>
              <a:rPr lang="es-MX" dirty="0" err="1"/>
              <a:t>removeClass</a:t>
            </a:r>
            <a:r>
              <a:rPr lang="es-MX" dirty="0"/>
              <a:t> () - Elimina una o más clases de los elementos seleccionados</a:t>
            </a:r>
          </a:p>
          <a:p>
            <a:r>
              <a:rPr lang="es-MX" dirty="0" err="1"/>
              <a:t>toggleClass</a:t>
            </a:r>
            <a:r>
              <a:rPr lang="es-MX" dirty="0"/>
              <a:t> () - Cambia entre la adición / eliminación de las clases de los elementos seleccionados</a:t>
            </a:r>
          </a:p>
          <a:p>
            <a:r>
              <a:rPr lang="es-MX" dirty="0" err="1"/>
              <a:t>css</a:t>
            </a:r>
            <a:r>
              <a:rPr lang="es-MX" dirty="0"/>
              <a:t> () - Establece o devuelve el atributo de estilo</a:t>
            </a:r>
          </a:p>
          <a:p>
            <a:pPr marL="0" indent="0">
              <a:buNone/>
            </a:pPr>
            <a:endParaRPr lang="es-MX" dirty="0"/>
          </a:p>
        </p:txBody>
      </p:sp>
      <p:sp>
        <p:nvSpPr>
          <p:cNvPr id="4" name="Marcador de pie de página 2"/>
          <p:cNvSpPr>
            <a:spLocks noGrp="1"/>
          </p:cNvSpPr>
          <p:nvPr>
            <p:ph type="ftr" sz="quarter" idx="11"/>
          </p:nvPr>
        </p:nvSpPr>
        <p:spPr>
          <a:xfrm>
            <a:off x="451514" y="6041362"/>
            <a:ext cx="8644320" cy="365125"/>
          </a:xfrm>
        </p:spPr>
        <p:txBody>
          <a:bodyPr/>
          <a:lstStyle/>
          <a:p>
            <a:r>
              <a:rPr lang="en-US" dirty="0"/>
              <a:t>CIMOR ® 2016</a:t>
            </a:r>
          </a:p>
        </p:txBody>
      </p:sp>
    </p:spTree>
    <p:extLst>
      <p:ext uri="{BB962C8B-B14F-4D97-AF65-F5344CB8AC3E}">
        <p14:creationId xmlns:p14="http://schemas.microsoft.com/office/powerpoint/2010/main" val="4156000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Cambio de propiedades por etiqueta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09055381"/>
              </p:ext>
            </p:extLst>
          </p:nvPr>
        </p:nvGraphicFramePr>
        <p:xfrm>
          <a:off x="819150" y="2222500"/>
          <a:ext cx="10553700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17900">
                  <a:extLst>
                    <a:ext uri="{9D8B030D-6E8A-4147-A177-3AD203B41FA5}">
                      <a16:colId xmlns:a16="http://schemas.microsoft.com/office/drawing/2014/main" xmlns="" val="2826757280"/>
                    </a:ext>
                  </a:extLst>
                </a:gridCol>
                <a:gridCol w="3517900">
                  <a:extLst>
                    <a:ext uri="{9D8B030D-6E8A-4147-A177-3AD203B41FA5}">
                      <a16:colId xmlns:a16="http://schemas.microsoft.com/office/drawing/2014/main" xmlns="" val="3268361416"/>
                    </a:ext>
                  </a:extLst>
                </a:gridCol>
                <a:gridCol w="3517900">
                  <a:extLst>
                    <a:ext uri="{9D8B030D-6E8A-4147-A177-3AD203B41FA5}">
                      <a16:colId xmlns:a16="http://schemas.microsoft.com/office/drawing/2014/main" xmlns="" val="16915202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MX" dirty="0"/>
                        <a:t>HTML</a:t>
                      </a:r>
                    </a:p>
                    <a:p>
                      <a:r>
                        <a:rPr lang="en-US" dirty="0"/>
                        <a:t>&lt;h1&gt;Heading 1&lt;/h1&gt;</a:t>
                      </a:r>
                    </a:p>
                    <a:p>
                      <a:r>
                        <a:rPr lang="en-US" dirty="0"/>
                        <a:t>&lt;h2&gt;Heading 2&lt;/h2&gt;</a:t>
                      </a:r>
                    </a:p>
                    <a:p>
                      <a:endParaRPr lang="en-US" dirty="0"/>
                    </a:p>
                    <a:p>
                      <a:r>
                        <a:rPr lang="en-US" dirty="0"/>
                        <a:t>&lt;p&gt;This is a paragraph.&lt;/p&gt;</a:t>
                      </a:r>
                    </a:p>
                    <a:p>
                      <a:r>
                        <a:rPr lang="en-US" dirty="0"/>
                        <a:t>&lt;p&gt;This is another paragraph.&lt;/p&gt;</a:t>
                      </a:r>
                    </a:p>
                    <a:p>
                      <a:endParaRPr lang="en-US" dirty="0"/>
                    </a:p>
                    <a:p>
                      <a:r>
                        <a:rPr lang="en-US" dirty="0"/>
                        <a:t>&lt;div&gt;This is some important text!&lt;/div&gt;&lt;</a:t>
                      </a:r>
                      <a:r>
                        <a:rPr lang="en-US" dirty="0" err="1"/>
                        <a:t>br</a:t>
                      </a:r>
                      <a:r>
                        <a:rPr lang="en-US" dirty="0"/>
                        <a:t>&gt;</a:t>
                      </a:r>
                    </a:p>
                    <a:p>
                      <a:endParaRPr lang="en-US" dirty="0"/>
                    </a:p>
                    <a:p>
                      <a:r>
                        <a:rPr lang="en-US" dirty="0"/>
                        <a:t>&lt;button&gt;Add classes to elements&lt;/button&gt;</a:t>
                      </a:r>
                      <a:endParaRPr lang="es-MX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CSS</a:t>
                      </a:r>
                    </a:p>
                    <a:p>
                      <a:r>
                        <a:rPr lang="en-US" dirty="0"/>
                        <a:t>.important {</a:t>
                      </a:r>
                    </a:p>
                    <a:p>
                      <a:r>
                        <a:rPr lang="en-US" dirty="0"/>
                        <a:t>    font-weight: bold;</a:t>
                      </a:r>
                    </a:p>
                    <a:p>
                      <a:r>
                        <a:rPr lang="en-US" dirty="0"/>
                        <a:t>    font-size: xx-large;</a:t>
                      </a:r>
                    </a:p>
                    <a:p>
                      <a:r>
                        <a:rPr lang="en-US" dirty="0"/>
                        <a:t>}</a:t>
                      </a:r>
                    </a:p>
                    <a:p>
                      <a:endParaRPr lang="en-US" dirty="0"/>
                    </a:p>
                    <a:p>
                      <a:r>
                        <a:rPr lang="en-US" dirty="0"/>
                        <a:t>.blue {</a:t>
                      </a:r>
                    </a:p>
                    <a:p>
                      <a:r>
                        <a:rPr lang="en-US" dirty="0"/>
                        <a:t>    color: blue;</a:t>
                      </a:r>
                    </a:p>
                    <a:p>
                      <a:r>
                        <a:rPr lang="en-US" dirty="0"/>
                        <a:t>}</a:t>
                      </a:r>
                      <a:endParaRPr lang="es-MX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JQUERY</a:t>
                      </a:r>
                    </a:p>
                    <a:p>
                      <a:r>
                        <a:rPr lang="es-MX" dirty="0"/>
                        <a:t>&lt;script&gt;</a:t>
                      </a:r>
                    </a:p>
                    <a:p>
                      <a:r>
                        <a:rPr lang="es-MX" dirty="0"/>
                        <a:t>$(</a:t>
                      </a:r>
                      <a:r>
                        <a:rPr lang="es-MX" dirty="0" err="1"/>
                        <a:t>document</a:t>
                      </a:r>
                      <a:r>
                        <a:rPr lang="es-MX" dirty="0"/>
                        <a:t>).</a:t>
                      </a:r>
                      <a:r>
                        <a:rPr lang="es-MX" dirty="0" err="1"/>
                        <a:t>ready</a:t>
                      </a:r>
                      <a:r>
                        <a:rPr lang="es-MX" dirty="0"/>
                        <a:t>(</a:t>
                      </a:r>
                      <a:r>
                        <a:rPr lang="es-MX" dirty="0" err="1"/>
                        <a:t>function</a:t>
                      </a:r>
                      <a:r>
                        <a:rPr lang="es-MX" dirty="0"/>
                        <a:t>(){</a:t>
                      </a:r>
                    </a:p>
                    <a:p>
                      <a:r>
                        <a:rPr lang="es-MX" dirty="0"/>
                        <a:t>    $("</a:t>
                      </a:r>
                      <a:r>
                        <a:rPr lang="es-MX" dirty="0" err="1"/>
                        <a:t>button</a:t>
                      </a:r>
                      <a:r>
                        <a:rPr lang="es-MX" dirty="0"/>
                        <a:t>").</a:t>
                      </a:r>
                      <a:r>
                        <a:rPr lang="es-MX" dirty="0" err="1"/>
                        <a:t>click</a:t>
                      </a:r>
                      <a:r>
                        <a:rPr lang="es-MX" dirty="0"/>
                        <a:t>(</a:t>
                      </a:r>
                      <a:r>
                        <a:rPr lang="es-MX" dirty="0" err="1"/>
                        <a:t>function</a:t>
                      </a:r>
                      <a:r>
                        <a:rPr lang="es-MX" dirty="0"/>
                        <a:t>(){</a:t>
                      </a:r>
                    </a:p>
                    <a:p>
                      <a:r>
                        <a:rPr lang="es-MX" dirty="0"/>
                        <a:t>        $("h1, h2, p").</a:t>
                      </a:r>
                      <a:r>
                        <a:rPr lang="es-MX" dirty="0" err="1"/>
                        <a:t>addClass</a:t>
                      </a:r>
                      <a:r>
                        <a:rPr lang="es-MX" dirty="0"/>
                        <a:t>("blue");</a:t>
                      </a:r>
                    </a:p>
                    <a:p>
                      <a:r>
                        <a:rPr lang="es-MX" dirty="0"/>
                        <a:t>        $("div").</a:t>
                      </a:r>
                      <a:r>
                        <a:rPr lang="es-MX" dirty="0" err="1"/>
                        <a:t>addClass</a:t>
                      </a:r>
                      <a:r>
                        <a:rPr lang="es-MX" dirty="0"/>
                        <a:t>("</a:t>
                      </a:r>
                      <a:r>
                        <a:rPr lang="es-MX" dirty="0" err="1"/>
                        <a:t>important</a:t>
                      </a:r>
                      <a:r>
                        <a:rPr lang="es-MX" dirty="0"/>
                        <a:t>");</a:t>
                      </a:r>
                    </a:p>
                    <a:p>
                      <a:r>
                        <a:rPr lang="es-MX" dirty="0"/>
                        <a:t>    });</a:t>
                      </a:r>
                    </a:p>
                    <a:p>
                      <a:r>
                        <a:rPr lang="es-MX" dirty="0"/>
                        <a:t>});</a:t>
                      </a:r>
                    </a:p>
                    <a:p>
                      <a:r>
                        <a:rPr lang="es-MX" dirty="0"/>
                        <a:t>&lt;/script&gt;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821148067"/>
                  </a:ext>
                </a:extLst>
              </a:tr>
            </a:tbl>
          </a:graphicData>
        </a:graphic>
      </p:graphicFrame>
      <p:sp>
        <p:nvSpPr>
          <p:cNvPr id="4" name="Marcador de pie de página 2"/>
          <p:cNvSpPr>
            <a:spLocks noGrp="1"/>
          </p:cNvSpPr>
          <p:nvPr>
            <p:ph type="ftr" sz="quarter" idx="11"/>
          </p:nvPr>
        </p:nvSpPr>
        <p:spPr>
          <a:xfrm>
            <a:off x="451514" y="6041362"/>
            <a:ext cx="8644320" cy="365125"/>
          </a:xfrm>
        </p:spPr>
        <p:txBody>
          <a:bodyPr/>
          <a:lstStyle/>
          <a:p>
            <a:r>
              <a:rPr lang="en-US" dirty="0"/>
              <a:t>CIMOR ® 2016</a:t>
            </a:r>
          </a:p>
        </p:txBody>
      </p:sp>
    </p:spTree>
    <p:extLst>
      <p:ext uri="{BB962C8B-B14F-4D97-AF65-F5344CB8AC3E}">
        <p14:creationId xmlns:p14="http://schemas.microsoft.com/office/powerpoint/2010/main" val="14818156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Selección por atributo</a:t>
            </a:r>
          </a:p>
        </p:txBody>
      </p:sp>
      <p:pic>
        <p:nvPicPr>
          <p:cNvPr id="2" name="Picture Placeholder 1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07" r="25007"/>
          <a:stretch>
            <a:fillRect/>
          </a:stretch>
        </p:blipFill>
        <p:spPr/>
      </p:pic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7" name="Marcador de pie de página 2"/>
          <p:cNvSpPr>
            <a:spLocks noGrp="1"/>
          </p:cNvSpPr>
          <p:nvPr>
            <p:ph type="ftr" sz="quarter" idx="11"/>
          </p:nvPr>
        </p:nvSpPr>
        <p:spPr>
          <a:xfrm>
            <a:off x="451514" y="6041362"/>
            <a:ext cx="8644320" cy="365125"/>
          </a:xfrm>
        </p:spPr>
        <p:txBody>
          <a:bodyPr/>
          <a:lstStyle/>
          <a:p>
            <a:r>
              <a:rPr lang="en-US" dirty="0"/>
              <a:t>CIMOR ® 2016</a:t>
            </a:r>
          </a:p>
        </p:txBody>
      </p:sp>
    </p:spTree>
    <p:extLst>
      <p:ext uri="{BB962C8B-B14F-4D97-AF65-F5344CB8AC3E}">
        <p14:creationId xmlns:p14="http://schemas.microsoft.com/office/powerpoint/2010/main" val="22491388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Selección por atributo</a:t>
            </a:r>
          </a:p>
        </p:txBody>
      </p:sp>
      <p:graphicFrame>
        <p:nvGraphicFramePr>
          <p:cNvPr id="15" name="Content Placeholder 1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59961743"/>
              </p:ext>
            </p:extLst>
          </p:nvPr>
        </p:nvGraphicFramePr>
        <p:xfrm>
          <a:off x="1176958" y="2620065"/>
          <a:ext cx="10553700" cy="3108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17900">
                  <a:extLst>
                    <a:ext uri="{9D8B030D-6E8A-4147-A177-3AD203B41FA5}">
                      <a16:colId xmlns:a16="http://schemas.microsoft.com/office/drawing/2014/main" xmlns="" val="3077999609"/>
                    </a:ext>
                  </a:extLst>
                </a:gridCol>
                <a:gridCol w="3517900">
                  <a:extLst>
                    <a:ext uri="{9D8B030D-6E8A-4147-A177-3AD203B41FA5}">
                      <a16:colId xmlns:a16="http://schemas.microsoft.com/office/drawing/2014/main" xmlns="" val="376695735"/>
                    </a:ext>
                  </a:extLst>
                </a:gridCol>
                <a:gridCol w="3517900">
                  <a:extLst>
                    <a:ext uri="{9D8B030D-6E8A-4147-A177-3AD203B41FA5}">
                      <a16:colId xmlns:a16="http://schemas.microsoft.com/office/drawing/2014/main" xmlns="" val="33016837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MX" dirty="0"/>
                        <a:t>HTML</a:t>
                      </a:r>
                    </a:p>
                    <a:p>
                      <a:endParaRPr lang="es-MX" dirty="0"/>
                    </a:p>
                    <a:p>
                      <a:r>
                        <a:rPr lang="en-US" dirty="0"/>
                        <a:t>&lt;h2 class="intro"&gt;This is a heading&lt;/h2&gt;</a:t>
                      </a:r>
                    </a:p>
                    <a:p>
                      <a:endParaRPr lang="en-US" dirty="0"/>
                    </a:p>
                    <a:p>
                      <a:r>
                        <a:rPr lang="en-US" dirty="0"/>
                        <a:t>&lt;p class="intro"&gt;This is a paragraph.&lt;/p&gt;</a:t>
                      </a:r>
                    </a:p>
                    <a:p>
                      <a:r>
                        <a:rPr lang="en-US" dirty="0"/>
                        <a:t>&lt;p&gt;This is another paragraph.&lt;/p&gt;</a:t>
                      </a:r>
                    </a:p>
                    <a:p>
                      <a:endParaRPr lang="en-US" dirty="0"/>
                    </a:p>
                    <a:p>
                      <a:r>
                        <a:rPr lang="en-US" dirty="0"/>
                        <a:t>&lt;button&gt;Click me&lt;/button&gt;</a:t>
                      </a:r>
                      <a:endParaRPr lang="es-MX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JQUERY</a:t>
                      </a:r>
                    </a:p>
                    <a:p>
                      <a:endParaRPr lang="es-MX" dirty="0"/>
                    </a:p>
                    <a:p>
                      <a:r>
                        <a:rPr lang="es-MX" dirty="0"/>
                        <a:t>$(</a:t>
                      </a:r>
                      <a:r>
                        <a:rPr lang="es-MX" dirty="0" err="1"/>
                        <a:t>document</a:t>
                      </a:r>
                      <a:r>
                        <a:rPr lang="es-MX" dirty="0"/>
                        <a:t>).</a:t>
                      </a:r>
                      <a:r>
                        <a:rPr lang="es-MX" dirty="0" err="1"/>
                        <a:t>ready</a:t>
                      </a:r>
                      <a:r>
                        <a:rPr lang="es-MX" dirty="0"/>
                        <a:t>(</a:t>
                      </a:r>
                      <a:r>
                        <a:rPr lang="es-MX" dirty="0" err="1"/>
                        <a:t>function</a:t>
                      </a:r>
                      <a:r>
                        <a:rPr lang="es-MX" dirty="0"/>
                        <a:t>(){</a:t>
                      </a:r>
                    </a:p>
                    <a:p>
                      <a:r>
                        <a:rPr lang="es-MX" dirty="0"/>
                        <a:t>    $("</a:t>
                      </a:r>
                      <a:r>
                        <a:rPr lang="es-MX" dirty="0" err="1"/>
                        <a:t>button</a:t>
                      </a:r>
                      <a:r>
                        <a:rPr lang="es-MX" dirty="0"/>
                        <a:t>").</a:t>
                      </a:r>
                      <a:r>
                        <a:rPr lang="es-MX" dirty="0" err="1"/>
                        <a:t>click</a:t>
                      </a:r>
                      <a:r>
                        <a:rPr lang="es-MX" dirty="0"/>
                        <a:t>(</a:t>
                      </a:r>
                      <a:r>
                        <a:rPr lang="es-MX" dirty="0" err="1"/>
                        <a:t>function</a:t>
                      </a:r>
                      <a:r>
                        <a:rPr lang="es-MX" dirty="0"/>
                        <a:t>(){</a:t>
                      </a:r>
                    </a:p>
                    <a:p>
                      <a:r>
                        <a:rPr lang="es-MX" dirty="0"/>
                        <a:t>        $("</a:t>
                      </a:r>
                      <a:r>
                        <a:rPr lang="es-MX" dirty="0" err="1"/>
                        <a:t>p.intro</a:t>
                      </a:r>
                      <a:r>
                        <a:rPr lang="es-MX" dirty="0"/>
                        <a:t>").</a:t>
                      </a:r>
                      <a:r>
                        <a:rPr lang="es-MX" dirty="0" err="1"/>
                        <a:t>hide</a:t>
                      </a:r>
                      <a:r>
                        <a:rPr lang="es-MX" dirty="0"/>
                        <a:t>();</a:t>
                      </a:r>
                    </a:p>
                    <a:p>
                      <a:r>
                        <a:rPr lang="es-MX" dirty="0"/>
                        <a:t>    });</a:t>
                      </a:r>
                    </a:p>
                    <a:p>
                      <a:r>
                        <a:rPr lang="es-MX" dirty="0"/>
                        <a:t>});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MX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262686828"/>
                  </a:ext>
                </a:extLst>
              </a:tr>
            </a:tbl>
          </a:graphicData>
        </a:graphic>
      </p:graphicFrame>
      <p:sp>
        <p:nvSpPr>
          <p:cNvPr id="4" name="Marcador de pie de página 2"/>
          <p:cNvSpPr>
            <a:spLocks noGrp="1"/>
          </p:cNvSpPr>
          <p:nvPr>
            <p:ph type="ftr" sz="quarter" idx="11"/>
          </p:nvPr>
        </p:nvSpPr>
        <p:spPr>
          <a:xfrm>
            <a:off x="451514" y="6041362"/>
            <a:ext cx="8644320" cy="365125"/>
          </a:xfrm>
        </p:spPr>
        <p:txBody>
          <a:bodyPr/>
          <a:lstStyle/>
          <a:p>
            <a:r>
              <a:rPr lang="en-US" dirty="0"/>
              <a:t>CIMOR ® 2016</a:t>
            </a:r>
          </a:p>
        </p:txBody>
      </p:sp>
    </p:spTree>
    <p:extLst>
      <p:ext uri="{BB962C8B-B14F-4D97-AF65-F5344CB8AC3E}">
        <p14:creationId xmlns:p14="http://schemas.microsoft.com/office/powerpoint/2010/main" val="27718138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Selección por atributo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57732263"/>
              </p:ext>
            </p:extLst>
          </p:nvPr>
        </p:nvGraphicFramePr>
        <p:xfrm>
          <a:off x="819150" y="2222500"/>
          <a:ext cx="10553700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76850">
                  <a:extLst>
                    <a:ext uri="{9D8B030D-6E8A-4147-A177-3AD203B41FA5}">
                      <a16:colId xmlns:a16="http://schemas.microsoft.com/office/drawing/2014/main" xmlns="" val="2168335253"/>
                    </a:ext>
                  </a:extLst>
                </a:gridCol>
                <a:gridCol w="5276850">
                  <a:extLst>
                    <a:ext uri="{9D8B030D-6E8A-4147-A177-3AD203B41FA5}">
                      <a16:colId xmlns:a16="http://schemas.microsoft.com/office/drawing/2014/main" xmlns="" val="31998072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MX" dirty="0"/>
                        <a:t>HTML</a:t>
                      </a:r>
                    </a:p>
                    <a:p>
                      <a:endParaRPr lang="es-MX" dirty="0"/>
                    </a:p>
                    <a:p>
                      <a:endParaRPr lang="es-MX" dirty="0"/>
                    </a:p>
                    <a:p>
                      <a:r>
                        <a:rPr lang="en-US" dirty="0"/>
                        <a:t>&lt;p&gt;This is another paragraph.&lt;/p&gt;</a:t>
                      </a:r>
                    </a:p>
                    <a:p>
                      <a:endParaRPr lang="en-US" dirty="0"/>
                    </a:p>
                    <a:p>
                      <a:r>
                        <a:rPr lang="en-US" dirty="0"/>
                        <a:t>&lt;button&gt;Click me&lt;/button&gt;</a:t>
                      </a:r>
                      <a:endParaRPr lang="es-MX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JQUERY</a:t>
                      </a:r>
                    </a:p>
                    <a:p>
                      <a:endParaRPr lang="es-MX" dirty="0"/>
                    </a:p>
                    <a:p>
                      <a:endParaRPr lang="es-MX" dirty="0"/>
                    </a:p>
                    <a:p>
                      <a:r>
                        <a:rPr lang="en-US" dirty="0"/>
                        <a:t>$(document).ready(function(){</a:t>
                      </a:r>
                    </a:p>
                    <a:p>
                      <a:r>
                        <a:rPr lang="en-US" dirty="0"/>
                        <a:t>    $("button").click(function(){</a:t>
                      </a:r>
                    </a:p>
                    <a:p>
                      <a:r>
                        <a:rPr lang="en-US" dirty="0"/>
                        <a:t>        $(this).hide();</a:t>
                      </a:r>
                    </a:p>
                    <a:p>
                      <a:r>
                        <a:rPr lang="en-US" dirty="0"/>
                        <a:t>    });</a:t>
                      </a:r>
                    </a:p>
                    <a:p>
                      <a:r>
                        <a:rPr lang="en-US" dirty="0"/>
                        <a:t>});</a:t>
                      </a:r>
                      <a:endParaRPr lang="es-MX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621445633"/>
                  </a:ext>
                </a:extLst>
              </a:tr>
            </a:tbl>
          </a:graphicData>
        </a:graphic>
      </p:graphicFrame>
      <p:sp>
        <p:nvSpPr>
          <p:cNvPr id="5" name="Marcador de pie de página 2"/>
          <p:cNvSpPr>
            <a:spLocks noGrp="1"/>
          </p:cNvSpPr>
          <p:nvPr>
            <p:ph type="ftr" sz="quarter" idx="11"/>
          </p:nvPr>
        </p:nvSpPr>
        <p:spPr>
          <a:xfrm>
            <a:off x="451514" y="6041362"/>
            <a:ext cx="8644320" cy="365125"/>
          </a:xfrm>
        </p:spPr>
        <p:txBody>
          <a:bodyPr/>
          <a:lstStyle/>
          <a:p>
            <a:r>
              <a:rPr lang="en-US" dirty="0"/>
              <a:t>CIMOR ® 2016</a:t>
            </a:r>
          </a:p>
        </p:txBody>
      </p:sp>
    </p:spTree>
    <p:extLst>
      <p:ext uri="{BB962C8B-B14F-4D97-AF65-F5344CB8AC3E}">
        <p14:creationId xmlns:p14="http://schemas.microsoft.com/office/powerpoint/2010/main" val="31532781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Selecciones por búsqueda</a:t>
            </a:r>
          </a:p>
        </p:txBody>
      </p:sp>
      <p:pic>
        <p:nvPicPr>
          <p:cNvPr id="2" name="Picture Placeholder 1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54" r="14454"/>
          <a:stretch>
            <a:fillRect/>
          </a:stretch>
        </p:blipFill>
        <p:spPr/>
      </p:pic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pie de página 2"/>
          <p:cNvSpPr>
            <a:spLocks noGrp="1"/>
          </p:cNvSpPr>
          <p:nvPr>
            <p:ph type="ftr" sz="quarter" idx="11"/>
          </p:nvPr>
        </p:nvSpPr>
        <p:spPr>
          <a:xfrm>
            <a:off x="451514" y="6041362"/>
            <a:ext cx="8644320" cy="365125"/>
          </a:xfrm>
        </p:spPr>
        <p:txBody>
          <a:bodyPr/>
          <a:lstStyle/>
          <a:p>
            <a:r>
              <a:rPr lang="en-US" dirty="0"/>
              <a:t>CIMOR ® 2016</a:t>
            </a:r>
          </a:p>
        </p:txBody>
      </p:sp>
    </p:spTree>
    <p:extLst>
      <p:ext uri="{BB962C8B-B14F-4D97-AF65-F5344CB8AC3E}">
        <p14:creationId xmlns:p14="http://schemas.microsoft.com/office/powerpoint/2010/main" val="33501167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Selecciones por búsqueda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52618061"/>
              </p:ext>
            </p:extLst>
          </p:nvPr>
        </p:nvGraphicFramePr>
        <p:xfrm>
          <a:off x="819150" y="2222500"/>
          <a:ext cx="10553700" cy="256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76850">
                  <a:extLst>
                    <a:ext uri="{9D8B030D-6E8A-4147-A177-3AD203B41FA5}">
                      <a16:colId xmlns:a16="http://schemas.microsoft.com/office/drawing/2014/main" xmlns="" val="872584657"/>
                    </a:ext>
                  </a:extLst>
                </a:gridCol>
                <a:gridCol w="5276850">
                  <a:extLst>
                    <a:ext uri="{9D8B030D-6E8A-4147-A177-3AD203B41FA5}">
                      <a16:colId xmlns:a16="http://schemas.microsoft.com/office/drawing/2014/main" xmlns="" val="41108407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MX" dirty="0"/>
                        <a:t>HTML</a:t>
                      </a:r>
                    </a:p>
                    <a:p>
                      <a:r>
                        <a:rPr lang="en-US" dirty="0"/>
                        <a:t>&lt;h2&gt;This is a heading&lt;/h2&gt;</a:t>
                      </a:r>
                    </a:p>
                    <a:p>
                      <a:endParaRPr lang="en-US" dirty="0"/>
                    </a:p>
                    <a:p>
                      <a:r>
                        <a:rPr lang="en-US" dirty="0"/>
                        <a:t>&lt;p&gt;This is a paragraph.&lt;/p&gt;</a:t>
                      </a:r>
                    </a:p>
                    <a:p>
                      <a:r>
                        <a:rPr lang="en-US" dirty="0"/>
                        <a:t>&lt;p&gt;This is another paragraph.&lt;/p&gt;</a:t>
                      </a:r>
                    </a:p>
                    <a:p>
                      <a:r>
                        <a:rPr lang="en-US" dirty="0"/>
                        <a:t>&lt;p&gt;&lt;a </a:t>
                      </a:r>
                      <a:r>
                        <a:rPr lang="en-US" dirty="0" err="1"/>
                        <a:t>href</a:t>
                      </a:r>
                      <a:r>
                        <a:rPr lang="en-US" dirty="0"/>
                        <a:t>=""&gt;HTML Tutorial&lt;/a&gt;&lt;/p&gt;</a:t>
                      </a:r>
                    </a:p>
                    <a:p>
                      <a:r>
                        <a:rPr lang="en-US" dirty="0"/>
                        <a:t>&lt;p&gt;&lt;a </a:t>
                      </a:r>
                      <a:r>
                        <a:rPr lang="en-US" dirty="0" err="1"/>
                        <a:t>href</a:t>
                      </a:r>
                      <a:r>
                        <a:rPr lang="en-US" dirty="0"/>
                        <a:t>=""&gt;CSS Tutorial&lt;/a&gt;&lt;/p&gt;</a:t>
                      </a:r>
                    </a:p>
                    <a:p>
                      <a:endParaRPr lang="en-US" dirty="0"/>
                    </a:p>
                    <a:p>
                      <a:r>
                        <a:rPr lang="en-US" dirty="0"/>
                        <a:t>&lt;button&gt;Click me&lt;/button&gt;</a:t>
                      </a:r>
                      <a:endParaRPr lang="es-MX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JQUERY</a:t>
                      </a:r>
                    </a:p>
                    <a:p>
                      <a:endParaRPr lang="es-MX" dirty="0"/>
                    </a:p>
                    <a:p>
                      <a:r>
                        <a:rPr lang="en-US" dirty="0"/>
                        <a:t>$(document).ready(function(){</a:t>
                      </a:r>
                    </a:p>
                    <a:p>
                      <a:r>
                        <a:rPr lang="en-US" dirty="0"/>
                        <a:t>    $("button").click(function(){</a:t>
                      </a:r>
                    </a:p>
                    <a:p>
                      <a:r>
                        <a:rPr lang="en-US" dirty="0"/>
                        <a:t>        $("[</a:t>
                      </a:r>
                      <a:r>
                        <a:rPr lang="en-US" dirty="0" err="1"/>
                        <a:t>href</a:t>
                      </a:r>
                      <a:r>
                        <a:rPr lang="en-US" dirty="0"/>
                        <a:t>]").hide();</a:t>
                      </a:r>
                    </a:p>
                    <a:p>
                      <a:r>
                        <a:rPr lang="en-US" dirty="0"/>
                        <a:t>    });</a:t>
                      </a:r>
                    </a:p>
                    <a:p>
                      <a:r>
                        <a:rPr lang="en-US" dirty="0"/>
                        <a:t>});</a:t>
                      </a:r>
                      <a:endParaRPr lang="es-MX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4051692735"/>
                  </a:ext>
                </a:extLst>
              </a:tr>
            </a:tbl>
          </a:graphicData>
        </a:graphic>
      </p:graphicFrame>
      <p:sp>
        <p:nvSpPr>
          <p:cNvPr id="5" name="Marcador de pie de página 2"/>
          <p:cNvSpPr>
            <a:spLocks noGrp="1"/>
          </p:cNvSpPr>
          <p:nvPr>
            <p:ph type="ftr" sz="quarter" idx="11"/>
          </p:nvPr>
        </p:nvSpPr>
        <p:spPr>
          <a:xfrm>
            <a:off x="451514" y="6041362"/>
            <a:ext cx="8644320" cy="365125"/>
          </a:xfrm>
        </p:spPr>
        <p:txBody>
          <a:bodyPr/>
          <a:lstStyle/>
          <a:p>
            <a:r>
              <a:rPr lang="en-US" dirty="0"/>
              <a:t>CIMOR ® 2016</a:t>
            </a:r>
          </a:p>
        </p:txBody>
      </p:sp>
    </p:spTree>
    <p:extLst>
      <p:ext uri="{BB962C8B-B14F-4D97-AF65-F5344CB8AC3E}">
        <p14:creationId xmlns:p14="http://schemas.microsoft.com/office/powerpoint/2010/main" val="35104948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Selecciones por búsqueda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04466550"/>
              </p:ext>
            </p:extLst>
          </p:nvPr>
        </p:nvGraphicFramePr>
        <p:xfrm>
          <a:off x="819150" y="2222500"/>
          <a:ext cx="10553700" cy="4480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76850">
                  <a:extLst>
                    <a:ext uri="{9D8B030D-6E8A-4147-A177-3AD203B41FA5}">
                      <a16:colId xmlns:a16="http://schemas.microsoft.com/office/drawing/2014/main" xmlns="" val="4140100851"/>
                    </a:ext>
                  </a:extLst>
                </a:gridCol>
                <a:gridCol w="5276850">
                  <a:extLst>
                    <a:ext uri="{9D8B030D-6E8A-4147-A177-3AD203B41FA5}">
                      <a16:colId xmlns:a16="http://schemas.microsoft.com/office/drawing/2014/main" xmlns="" val="2822854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MX" dirty="0"/>
                        <a:t>HTML</a:t>
                      </a:r>
                    </a:p>
                    <a:p>
                      <a:endParaRPr lang="es-MX" dirty="0"/>
                    </a:p>
                    <a:p>
                      <a:r>
                        <a:rPr lang="it-IT" dirty="0"/>
                        <a:t>&lt;p&gt;List 1:&lt;/p&gt;</a:t>
                      </a:r>
                    </a:p>
                    <a:p>
                      <a:r>
                        <a:rPr lang="it-IT" dirty="0"/>
                        <a:t>&lt;ul&gt;</a:t>
                      </a:r>
                    </a:p>
                    <a:p>
                      <a:r>
                        <a:rPr lang="it-IT" dirty="0"/>
                        <a:t>  &lt;li&gt;Coffee&lt;/li&gt;</a:t>
                      </a:r>
                    </a:p>
                    <a:p>
                      <a:r>
                        <a:rPr lang="it-IT" dirty="0"/>
                        <a:t>  &lt;li&gt;Milk&lt;/li&gt;</a:t>
                      </a:r>
                    </a:p>
                    <a:p>
                      <a:r>
                        <a:rPr lang="it-IT" dirty="0"/>
                        <a:t>  &lt;li&gt;Tea&lt;/li&gt;</a:t>
                      </a:r>
                    </a:p>
                    <a:p>
                      <a:r>
                        <a:rPr lang="it-IT" dirty="0"/>
                        <a:t>&lt;/ul&gt;</a:t>
                      </a:r>
                    </a:p>
                    <a:p>
                      <a:endParaRPr lang="it-IT" dirty="0"/>
                    </a:p>
                    <a:p>
                      <a:r>
                        <a:rPr lang="it-IT" dirty="0"/>
                        <a:t>&lt;p&gt;List 2:&lt;/p&gt;</a:t>
                      </a:r>
                    </a:p>
                    <a:p>
                      <a:r>
                        <a:rPr lang="it-IT" dirty="0"/>
                        <a:t>&lt;ul&gt;</a:t>
                      </a:r>
                    </a:p>
                    <a:p>
                      <a:r>
                        <a:rPr lang="it-IT" dirty="0"/>
                        <a:t>  &lt;li&gt;Coffee&lt;/li&gt;</a:t>
                      </a:r>
                    </a:p>
                    <a:p>
                      <a:r>
                        <a:rPr lang="it-IT" dirty="0"/>
                        <a:t>  &lt;li&gt;Milk&lt;/li&gt;</a:t>
                      </a:r>
                    </a:p>
                    <a:p>
                      <a:r>
                        <a:rPr lang="it-IT" dirty="0"/>
                        <a:t>  &lt;li&gt;Tea&lt;/li&gt;</a:t>
                      </a:r>
                    </a:p>
                    <a:p>
                      <a:r>
                        <a:rPr lang="it-IT" dirty="0"/>
                        <a:t>&lt;/ul&gt;</a:t>
                      </a:r>
                    </a:p>
                    <a:p>
                      <a:r>
                        <a:rPr lang="it-IT" dirty="0"/>
                        <a:t>&lt;button&gt;Click me&lt;/button&gt;</a:t>
                      </a:r>
                      <a:endParaRPr lang="es-MX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JQUERY</a:t>
                      </a:r>
                    </a:p>
                    <a:p>
                      <a:endParaRPr lang="es-MX" dirty="0"/>
                    </a:p>
                    <a:p>
                      <a:r>
                        <a:rPr lang="es-MX" dirty="0"/>
                        <a:t>$(</a:t>
                      </a:r>
                      <a:r>
                        <a:rPr lang="es-MX" dirty="0" err="1"/>
                        <a:t>document</a:t>
                      </a:r>
                      <a:r>
                        <a:rPr lang="es-MX" dirty="0"/>
                        <a:t>).</a:t>
                      </a:r>
                      <a:r>
                        <a:rPr lang="es-MX" dirty="0" err="1"/>
                        <a:t>ready</a:t>
                      </a:r>
                      <a:r>
                        <a:rPr lang="es-MX" dirty="0"/>
                        <a:t>(</a:t>
                      </a:r>
                      <a:r>
                        <a:rPr lang="es-MX" dirty="0" err="1"/>
                        <a:t>function</a:t>
                      </a:r>
                      <a:r>
                        <a:rPr lang="es-MX" dirty="0"/>
                        <a:t>(){</a:t>
                      </a:r>
                    </a:p>
                    <a:p>
                      <a:r>
                        <a:rPr lang="es-MX" dirty="0"/>
                        <a:t>    $("</a:t>
                      </a:r>
                      <a:r>
                        <a:rPr lang="es-MX" dirty="0" err="1"/>
                        <a:t>button</a:t>
                      </a:r>
                      <a:r>
                        <a:rPr lang="es-MX" dirty="0"/>
                        <a:t>").</a:t>
                      </a:r>
                      <a:r>
                        <a:rPr lang="es-MX" dirty="0" err="1"/>
                        <a:t>click</a:t>
                      </a:r>
                      <a:r>
                        <a:rPr lang="es-MX" dirty="0"/>
                        <a:t>(</a:t>
                      </a:r>
                      <a:r>
                        <a:rPr lang="es-MX" dirty="0" err="1"/>
                        <a:t>function</a:t>
                      </a:r>
                      <a:r>
                        <a:rPr lang="es-MX" dirty="0"/>
                        <a:t>(){</a:t>
                      </a:r>
                    </a:p>
                    <a:p>
                      <a:r>
                        <a:rPr lang="es-MX" dirty="0"/>
                        <a:t>        $("</a:t>
                      </a:r>
                      <a:r>
                        <a:rPr lang="es-MX" dirty="0" err="1"/>
                        <a:t>ul</a:t>
                      </a:r>
                      <a:r>
                        <a:rPr lang="es-MX" dirty="0"/>
                        <a:t> </a:t>
                      </a:r>
                      <a:r>
                        <a:rPr lang="es-MX" dirty="0" err="1"/>
                        <a:t>li:first</a:t>
                      </a:r>
                      <a:r>
                        <a:rPr lang="es-MX" dirty="0"/>
                        <a:t>").</a:t>
                      </a:r>
                      <a:r>
                        <a:rPr lang="es-MX" dirty="0" err="1"/>
                        <a:t>hide</a:t>
                      </a:r>
                      <a:r>
                        <a:rPr lang="es-MX" dirty="0"/>
                        <a:t>();</a:t>
                      </a:r>
                    </a:p>
                    <a:p>
                      <a:r>
                        <a:rPr lang="es-MX" dirty="0"/>
                        <a:t>    });</a:t>
                      </a:r>
                    </a:p>
                    <a:p>
                      <a:r>
                        <a:rPr lang="es-MX" dirty="0"/>
                        <a:t>});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328381423"/>
                  </a:ext>
                </a:extLst>
              </a:tr>
            </a:tbl>
          </a:graphicData>
        </a:graphic>
      </p:graphicFrame>
      <p:sp>
        <p:nvSpPr>
          <p:cNvPr id="5" name="Marcador de pie de página 2"/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8644320" cy="365125"/>
          </a:xfrm>
        </p:spPr>
        <p:txBody>
          <a:bodyPr/>
          <a:lstStyle/>
          <a:p>
            <a:r>
              <a:rPr lang="en-US" dirty="0"/>
              <a:t>CIMOR ® 2016</a:t>
            </a:r>
          </a:p>
        </p:txBody>
      </p:sp>
    </p:spTree>
    <p:extLst>
      <p:ext uri="{BB962C8B-B14F-4D97-AF65-F5344CB8AC3E}">
        <p14:creationId xmlns:p14="http://schemas.microsoft.com/office/powerpoint/2010/main" val="34297227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title"/>
          </p:nvPr>
        </p:nvSpPr>
        <p:spPr>
          <a:xfrm>
            <a:off x="734046" y="1811837"/>
            <a:ext cx="4852988" cy="1617163"/>
          </a:xfrm>
        </p:spPr>
        <p:txBody>
          <a:bodyPr>
            <a:normAutofit/>
          </a:bodyPr>
          <a:lstStyle/>
          <a:p>
            <a:r>
              <a:rPr lang="es-MX" sz="3600" dirty="0"/>
              <a:t>Introducción</a:t>
            </a:r>
          </a:p>
        </p:txBody>
      </p:sp>
      <p:pic>
        <p:nvPicPr>
          <p:cNvPr id="2" name="Picture Placeholder 1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75" r="16675"/>
          <a:stretch>
            <a:fillRect/>
          </a:stretch>
        </p:blipFill>
        <p:spPr/>
      </p:pic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CIMOR ® 2016</a:t>
            </a:r>
            <a:endParaRPr lang="en-U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20089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Selecciones por búsqueda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6648022"/>
              </p:ext>
            </p:extLst>
          </p:nvPr>
        </p:nvGraphicFramePr>
        <p:xfrm>
          <a:off x="819150" y="2222500"/>
          <a:ext cx="10553700" cy="201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76850">
                  <a:extLst>
                    <a:ext uri="{9D8B030D-6E8A-4147-A177-3AD203B41FA5}">
                      <a16:colId xmlns:a16="http://schemas.microsoft.com/office/drawing/2014/main" xmlns="" val="3415775991"/>
                    </a:ext>
                  </a:extLst>
                </a:gridCol>
                <a:gridCol w="5276850">
                  <a:extLst>
                    <a:ext uri="{9D8B030D-6E8A-4147-A177-3AD203B41FA5}">
                      <a16:colId xmlns:a16="http://schemas.microsoft.com/office/drawing/2014/main" xmlns="" val="42401443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MX" dirty="0"/>
                        <a:t>HTML</a:t>
                      </a:r>
                    </a:p>
                    <a:p>
                      <a:endParaRPr lang="en-US" dirty="0"/>
                    </a:p>
                    <a:p>
                      <a:r>
                        <a:rPr lang="en-US" dirty="0"/>
                        <a:t>&lt;p&gt;&lt;a </a:t>
                      </a:r>
                      <a:r>
                        <a:rPr lang="en-US" dirty="0" err="1"/>
                        <a:t>href</a:t>
                      </a:r>
                      <a:r>
                        <a:rPr lang="en-US" dirty="0"/>
                        <a:t>="" &gt;HTML Tutorial&lt;/a&gt;&lt;/p&gt;</a:t>
                      </a:r>
                    </a:p>
                    <a:p>
                      <a:r>
                        <a:rPr lang="en-US" dirty="0"/>
                        <a:t>&lt;p&gt;&lt;a </a:t>
                      </a:r>
                      <a:r>
                        <a:rPr lang="en-US" dirty="0" err="1"/>
                        <a:t>href</a:t>
                      </a:r>
                      <a:r>
                        <a:rPr lang="en-US" dirty="0"/>
                        <a:t>="" target="_blank"&gt;CSS Tutorial&lt;/a&gt;&lt;/p&gt;</a:t>
                      </a:r>
                    </a:p>
                    <a:p>
                      <a:endParaRPr lang="en-US" dirty="0"/>
                    </a:p>
                    <a:p>
                      <a:r>
                        <a:rPr lang="en-US" dirty="0"/>
                        <a:t>&lt;button&gt;Click me&lt;/button&gt;</a:t>
                      </a:r>
                      <a:endParaRPr lang="es-MX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JQUERY</a:t>
                      </a:r>
                    </a:p>
                    <a:p>
                      <a:endParaRPr lang="es-MX" dirty="0"/>
                    </a:p>
                    <a:p>
                      <a:r>
                        <a:rPr lang="es-MX" dirty="0"/>
                        <a:t>$(</a:t>
                      </a:r>
                      <a:r>
                        <a:rPr lang="es-MX" dirty="0" err="1"/>
                        <a:t>document</a:t>
                      </a:r>
                      <a:r>
                        <a:rPr lang="es-MX" dirty="0"/>
                        <a:t>).</a:t>
                      </a:r>
                      <a:r>
                        <a:rPr lang="es-MX" dirty="0" err="1"/>
                        <a:t>ready</a:t>
                      </a:r>
                      <a:r>
                        <a:rPr lang="es-MX" dirty="0"/>
                        <a:t>(</a:t>
                      </a:r>
                      <a:r>
                        <a:rPr lang="es-MX" dirty="0" err="1"/>
                        <a:t>function</a:t>
                      </a:r>
                      <a:r>
                        <a:rPr lang="es-MX" dirty="0"/>
                        <a:t>(){</a:t>
                      </a:r>
                    </a:p>
                    <a:p>
                      <a:r>
                        <a:rPr lang="es-MX" dirty="0"/>
                        <a:t>    $("</a:t>
                      </a:r>
                      <a:r>
                        <a:rPr lang="es-MX" dirty="0" err="1"/>
                        <a:t>button</a:t>
                      </a:r>
                      <a:r>
                        <a:rPr lang="es-MX" dirty="0"/>
                        <a:t>").</a:t>
                      </a:r>
                      <a:r>
                        <a:rPr lang="es-MX" dirty="0" err="1"/>
                        <a:t>click</a:t>
                      </a:r>
                      <a:r>
                        <a:rPr lang="es-MX" dirty="0"/>
                        <a:t>(</a:t>
                      </a:r>
                      <a:r>
                        <a:rPr lang="es-MX" dirty="0" err="1"/>
                        <a:t>function</a:t>
                      </a:r>
                      <a:r>
                        <a:rPr lang="es-MX" dirty="0"/>
                        <a:t>(){</a:t>
                      </a:r>
                    </a:p>
                    <a:p>
                      <a:r>
                        <a:rPr lang="es-MX" dirty="0"/>
                        <a:t>        $("a[target!='_</a:t>
                      </a:r>
                      <a:r>
                        <a:rPr lang="es-MX" dirty="0" err="1"/>
                        <a:t>blank</a:t>
                      </a:r>
                      <a:r>
                        <a:rPr lang="es-MX" dirty="0"/>
                        <a:t>']").</a:t>
                      </a:r>
                      <a:r>
                        <a:rPr lang="es-MX" dirty="0" err="1"/>
                        <a:t>hide</a:t>
                      </a:r>
                      <a:r>
                        <a:rPr lang="es-MX" dirty="0"/>
                        <a:t>();</a:t>
                      </a:r>
                    </a:p>
                    <a:p>
                      <a:r>
                        <a:rPr lang="es-MX" dirty="0"/>
                        <a:t>    });</a:t>
                      </a:r>
                    </a:p>
                    <a:p>
                      <a:r>
                        <a:rPr lang="es-MX" dirty="0"/>
                        <a:t>});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618607856"/>
                  </a:ext>
                </a:extLst>
              </a:tr>
            </a:tbl>
          </a:graphicData>
        </a:graphic>
      </p:graphicFrame>
      <p:sp>
        <p:nvSpPr>
          <p:cNvPr id="5" name="Marcador de pie de página 2"/>
          <p:cNvSpPr>
            <a:spLocks noGrp="1"/>
          </p:cNvSpPr>
          <p:nvPr>
            <p:ph type="ftr" sz="quarter" idx="11"/>
          </p:nvPr>
        </p:nvSpPr>
        <p:spPr>
          <a:xfrm>
            <a:off x="451514" y="6041362"/>
            <a:ext cx="8644320" cy="365125"/>
          </a:xfrm>
        </p:spPr>
        <p:txBody>
          <a:bodyPr/>
          <a:lstStyle/>
          <a:p>
            <a:r>
              <a:rPr lang="en-US" dirty="0"/>
              <a:t>CIMOR ® 2016</a:t>
            </a:r>
          </a:p>
        </p:txBody>
      </p:sp>
    </p:spTree>
    <p:extLst>
      <p:ext uri="{BB962C8B-B14F-4D97-AF65-F5344CB8AC3E}">
        <p14:creationId xmlns:p14="http://schemas.microsoft.com/office/powerpoint/2010/main" val="29137922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Selecciones Múltiples</a:t>
            </a:r>
          </a:p>
        </p:txBody>
      </p:sp>
      <p:pic>
        <p:nvPicPr>
          <p:cNvPr id="2" name="Picture Placeholder 1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83" r="18083"/>
          <a:stretch>
            <a:fillRect/>
          </a:stretch>
        </p:blipFill>
        <p:spPr/>
      </p:pic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pie de página 2"/>
          <p:cNvSpPr>
            <a:spLocks noGrp="1"/>
          </p:cNvSpPr>
          <p:nvPr>
            <p:ph type="ftr" sz="quarter" idx="11"/>
          </p:nvPr>
        </p:nvSpPr>
        <p:spPr>
          <a:xfrm>
            <a:off x="451514" y="6041362"/>
            <a:ext cx="8644320" cy="365125"/>
          </a:xfrm>
        </p:spPr>
        <p:txBody>
          <a:bodyPr/>
          <a:lstStyle/>
          <a:p>
            <a:r>
              <a:rPr lang="en-US" dirty="0"/>
              <a:t>CIMOR ® 2016</a:t>
            </a:r>
          </a:p>
        </p:txBody>
      </p:sp>
    </p:spTree>
    <p:extLst>
      <p:ext uri="{BB962C8B-B14F-4D97-AF65-F5344CB8AC3E}">
        <p14:creationId xmlns:p14="http://schemas.microsoft.com/office/powerpoint/2010/main" val="13185686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Selecciones Múltiples</a:t>
            </a: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79997654"/>
              </p:ext>
            </p:extLst>
          </p:nvPr>
        </p:nvGraphicFramePr>
        <p:xfrm>
          <a:off x="819150" y="2222500"/>
          <a:ext cx="10553700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76850">
                  <a:extLst>
                    <a:ext uri="{9D8B030D-6E8A-4147-A177-3AD203B41FA5}">
                      <a16:colId xmlns:a16="http://schemas.microsoft.com/office/drawing/2014/main" xmlns="" val="2194777331"/>
                    </a:ext>
                  </a:extLst>
                </a:gridCol>
                <a:gridCol w="5276850">
                  <a:extLst>
                    <a:ext uri="{9D8B030D-6E8A-4147-A177-3AD203B41FA5}">
                      <a16:colId xmlns:a16="http://schemas.microsoft.com/office/drawing/2014/main" xmlns="" val="21337633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MX" dirty="0"/>
                        <a:t>HTML</a:t>
                      </a:r>
                    </a:p>
                    <a:p>
                      <a:endParaRPr lang="es-MX" dirty="0"/>
                    </a:p>
                    <a:p>
                      <a:r>
                        <a:rPr lang="en-US" dirty="0"/>
                        <a:t>&lt;h2&gt;This is a heading&lt;/h2&gt;</a:t>
                      </a:r>
                    </a:p>
                    <a:p>
                      <a:endParaRPr lang="en-US" dirty="0"/>
                    </a:p>
                    <a:p>
                      <a:r>
                        <a:rPr lang="en-US" dirty="0"/>
                        <a:t>&lt;p&gt;This is a paragraph.&lt;/p&gt;</a:t>
                      </a:r>
                    </a:p>
                    <a:p>
                      <a:r>
                        <a:rPr lang="en-US" dirty="0"/>
                        <a:t>&lt;p&gt;This is another paragraph.&lt;/p&gt;</a:t>
                      </a:r>
                    </a:p>
                    <a:p>
                      <a:endParaRPr lang="en-US" dirty="0"/>
                    </a:p>
                    <a:p>
                      <a:r>
                        <a:rPr lang="en-US" dirty="0"/>
                        <a:t>&lt;button&gt;Click me&lt;/button&gt;</a:t>
                      </a:r>
                      <a:endParaRPr lang="es-MX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JQUERY</a:t>
                      </a:r>
                    </a:p>
                    <a:p>
                      <a:endParaRPr lang="es-MX" dirty="0"/>
                    </a:p>
                    <a:p>
                      <a:r>
                        <a:rPr lang="en-US" dirty="0"/>
                        <a:t>$(document).ready(function(){</a:t>
                      </a:r>
                    </a:p>
                    <a:p>
                      <a:r>
                        <a:rPr lang="en-US" dirty="0"/>
                        <a:t>    $("button").click(function(){</a:t>
                      </a:r>
                    </a:p>
                    <a:p>
                      <a:r>
                        <a:rPr lang="en-US" dirty="0"/>
                        <a:t>        $("p,h2").hide();</a:t>
                      </a:r>
                    </a:p>
                    <a:p>
                      <a:r>
                        <a:rPr lang="en-US" dirty="0"/>
                        <a:t>    });</a:t>
                      </a:r>
                    </a:p>
                    <a:p>
                      <a:r>
                        <a:rPr lang="en-US" dirty="0"/>
                        <a:t>});</a:t>
                      </a:r>
                      <a:endParaRPr lang="es-MX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201229335"/>
                  </a:ext>
                </a:extLst>
              </a:tr>
            </a:tbl>
          </a:graphicData>
        </a:graphic>
      </p:graphicFrame>
      <p:sp>
        <p:nvSpPr>
          <p:cNvPr id="4" name="Marcador de pie de página 2"/>
          <p:cNvSpPr>
            <a:spLocks noGrp="1"/>
          </p:cNvSpPr>
          <p:nvPr>
            <p:ph type="ftr" sz="quarter" idx="11"/>
          </p:nvPr>
        </p:nvSpPr>
        <p:spPr>
          <a:xfrm>
            <a:off x="451514" y="6041362"/>
            <a:ext cx="8644320" cy="365125"/>
          </a:xfrm>
        </p:spPr>
        <p:txBody>
          <a:bodyPr/>
          <a:lstStyle/>
          <a:p>
            <a:r>
              <a:rPr lang="en-US" dirty="0"/>
              <a:t>CIMOR ® 2016</a:t>
            </a:r>
          </a:p>
        </p:txBody>
      </p:sp>
    </p:spTree>
    <p:extLst>
      <p:ext uri="{BB962C8B-B14F-4D97-AF65-F5344CB8AC3E}">
        <p14:creationId xmlns:p14="http://schemas.microsoft.com/office/powerpoint/2010/main" val="18982430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title"/>
          </p:nvPr>
        </p:nvSpPr>
        <p:spPr>
          <a:xfrm>
            <a:off x="621069" y="1811837"/>
            <a:ext cx="4852988" cy="1617163"/>
          </a:xfrm>
        </p:spPr>
        <p:txBody>
          <a:bodyPr/>
          <a:lstStyle/>
          <a:p>
            <a:pPr algn="ctr"/>
            <a:r>
              <a:rPr lang="es-MX" dirty="0" smtClean="0"/>
              <a:t>Texto </a:t>
            </a:r>
            <a:endParaRPr lang="es-MX" dirty="0"/>
          </a:p>
        </p:txBody>
      </p:sp>
      <p:sp>
        <p:nvSpPr>
          <p:cNvPr id="8" name="Marcador de posición de imagen 7"/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CIMOR ® 2016</a:t>
            </a:r>
            <a:endParaRPr lang="en-U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8063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Leer texto </a:t>
            </a:r>
            <a:endParaRPr lang="es-MX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935000" y="2978624"/>
            <a:ext cx="10554574" cy="3636511"/>
          </a:xfrm>
        </p:spPr>
        <p:txBody>
          <a:bodyPr/>
          <a:lstStyle/>
          <a:p>
            <a:r>
              <a:rPr lang="es-MX" dirty="0" smtClean="0"/>
              <a:t>El método  </a:t>
            </a:r>
            <a:r>
              <a:rPr lang="es-MX" dirty="0" err="1" smtClean="0"/>
              <a:t>text</a:t>
            </a:r>
            <a:r>
              <a:rPr lang="es-MX" dirty="0" smtClean="0"/>
              <a:t>(); nos sirve para obtener el texto del elemento que seleccionamos.</a:t>
            </a:r>
          </a:p>
          <a:p>
            <a:pPr marL="0" indent="0">
              <a:buNone/>
            </a:pPr>
            <a:endParaRPr lang="es-MX" dirty="0" smtClean="0"/>
          </a:p>
          <a:p>
            <a:pPr marL="0" indent="0">
              <a:buNone/>
            </a:pPr>
            <a:endParaRPr lang="es-MX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s-MX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CIMOR ® 2016</a:t>
            </a:r>
            <a:endParaRPr lang="en-U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3925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1514" y="398405"/>
            <a:ext cx="10571998" cy="970450"/>
          </a:xfrm>
        </p:spPr>
        <p:txBody>
          <a:bodyPr/>
          <a:lstStyle/>
          <a:p>
            <a:r>
              <a:rPr lang="es-MX" dirty="0" smtClean="0"/>
              <a:t>Leer Texto | Ejemplo</a:t>
            </a:r>
            <a:endParaRPr lang="es-MX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451514" y="6406487"/>
            <a:ext cx="8644320" cy="365125"/>
          </a:xfrm>
        </p:spPr>
        <p:txBody>
          <a:bodyPr/>
          <a:lstStyle/>
          <a:p>
            <a:r>
              <a:rPr lang="en-US" smtClean="0"/>
              <a:t>CIMOR ® 2016</a:t>
            </a:r>
            <a:endParaRPr lang="en-U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6" name="Rectángulo 5"/>
          <p:cNvSpPr/>
          <p:nvPr/>
        </p:nvSpPr>
        <p:spPr>
          <a:xfrm>
            <a:off x="959191" y="2618731"/>
            <a:ext cx="2604279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dirty="0"/>
              <a:t> p {</a:t>
            </a:r>
          </a:p>
          <a:p>
            <a:endParaRPr lang="es-MX" dirty="0"/>
          </a:p>
          <a:p>
            <a:r>
              <a:rPr lang="es-MX" dirty="0"/>
              <a:t>    color: blue;</a:t>
            </a:r>
          </a:p>
          <a:p>
            <a:endParaRPr lang="es-MX" dirty="0"/>
          </a:p>
          <a:p>
            <a:r>
              <a:rPr lang="es-MX" dirty="0"/>
              <a:t>    </a:t>
            </a:r>
            <a:r>
              <a:rPr lang="es-MX" dirty="0" err="1"/>
              <a:t>margin</a:t>
            </a:r>
            <a:r>
              <a:rPr lang="es-MX" dirty="0"/>
              <a:t>: 8px;</a:t>
            </a:r>
          </a:p>
          <a:p>
            <a:endParaRPr lang="es-MX" dirty="0"/>
          </a:p>
          <a:p>
            <a:r>
              <a:rPr lang="es-MX" dirty="0"/>
              <a:t>  }</a:t>
            </a:r>
          </a:p>
          <a:p>
            <a:endParaRPr lang="es-MX" dirty="0"/>
          </a:p>
          <a:p>
            <a:r>
              <a:rPr lang="es-MX" dirty="0"/>
              <a:t>  b {</a:t>
            </a:r>
          </a:p>
          <a:p>
            <a:endParaRPr lang="es-MX" dirty="0"/>
          </a:p>
          <a:p>
            <a:r>
              <a:rPr lang="es-MX" dirty="0"/>
              <a:t>    color: red;</a:t>
            </a:r>
          </a:p>
          <a:p>
            <a:endParaRPr lang="es-MX" dirty="0"/>
          </a:p>
          <a:p>
            <a:r>
              <a:rPr lang="es-MX" dirty="0"/>
              <a:t>  }</a:t>
            </a:r>
          </a:p>
          <a:p>
            <a:endParaRPr lang="es-MX" dirty="0"/>
          </a:p>
        </p:txBody>
      </p:sp>
      <p:sp>
        <p:nvSpPr>
          <p:cNvPr id="7" name="CuadroTexto 6"/>
          <p:cNvSpPr txBox="1"/>
          <p:nvPr/>
        </p:nvSpPr>
        <p:spPr>
          <a:xfrm>
            <a:off x="1959805" y="2249399"/>
            <a:ext cx="603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smtClean="0"/>
              <a:t>CSS</a:t>
            </a:r>
            <a:endParaRPr lang="es-MX" dirty="0"/>
          </a:p>
        </p:txBody>
      </p:sp>
      <p:sp>
        <p:nvSpPr>
          <p:cNvPr id="9" name="Rectángulo 8"/>
          <p:cNvSpPr/>
          <p:nvPr/>
        </p:nvSpPr>
        <p:spPr>
          <a:xfrm>
            <a:off x="4071147" y="3622213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&lt;p</a:t>
            </a:r>
            <a:r>
              <a:rPr lang="en-US" dirty="0" smtClean="0"/>
              <a:t>&gt;&lt;</a:t>
            </a:r>
            <a:r>
              <a:rPr lang="en-US" dirty="0"/>
              <a:t>b&gt;Test&lt;/b&gt; Paragraph.&lt;/p&gt;</a:t>
            </a:r>
          </a:p>
          <a:p>
            <a:endParaRPr lang="en-US" dirty="0"/>
          </a:p>
          <a:p>
            <a:r>
              <a:rPr lang="en-US" dirty="0"/>
              <a:t>&lt;p&gt;&lt;/p&gt;</a:t>
            </a:r>
          </a:p>
          <a:p>
            <a:endParaRPr lang="en-US" dirty="0"/>
          </a:p>
        </p:txBody>
      </p:sp>
      <p:sp>
        <p:nvSpPr>
          <p:cNvPr id="10" name="CuadroTexto 9"/>
          <p:cNvSpPr txBox="1"/>
          <p:nvPr/>
        </p:nvSpPr>
        <p:spPr>
          <a:xfrm>
            <a:off x="5737513" y="2412678"/>
            <a:ext cx="758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smtClean="0"/>
              <a:t>HTML</a:t>
            </a:r>
            <a:endParaRPr lang="es-MX" dirty="0"/>
          </a:p>
        </p:txBody>
      </p:sp>
      <p:sp>
        <p:nvSpPr>
          <p:cNvPr id="11" name="Rectángulo 10"/>
          <p:cNvSpPr/>
          <p:nvPr/>
        </p:nvSpPr>
        <p:spPr>
          <a:xfrm>
            <a:off x="8161408" y="3429000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$(document).ready(function(){</a:t>
            </a:r>
          </a:p>
          <a:p>
            <a:r>
              <a:rPr lang="en-US" dirty="0"/>
              <a:t>   </a:t>
            </a:r>
            <a:r>
              <a:rPr lang="en-US" dirty="0" err="1"/>
              <a:t>var</a:t>
            </a:r>
            <a:r>
              <a:rPr lang="en-US" dirty="0"/>
              <a:t> </a:t>
            </a:r>
            <a:r>
              <a:rPr lang="en-US" dirty="0" err="1"/>
              <a:t>str</a:t>
            </a:r>
            <a:r>
              <a:rPr lang="en-US" dirty="0"/>
              <a:t> = $( "p:first" ).text</a:t>
            </a:r>
            <a:r>
              <a:rPr lang="en-US" dirty="0" smtClean="0"/>
              <a:t>();</a:t>
            </a:r>
            <a:endParaRPr lang="en-US" dirty="0"/>
          </a:p>
          <a:p>
            <a:r>
              <a:rPr lang="en-US" dirty="0" smtClean="0"/>
              <a:t>   $( </a:t>
            </a:r>
            <a:r>
              <a:rPr lang="en-US" dirty="0"/>
              <a:t>"p:last" ).html( </a:t>
            </a:r>
            <a:r>
              <a:rPr lang="en-US" dirty="0" err="1"/>
              <a:t>str</a:t>
            </a:r>
            <a:r>
              <a:rPr lang="en-US" dirty="0"/>
              <a:t> </a:t>
            </a:r>
            <a:r>
              <a:rPr lang="en-US" dirty="0" smtClean="0"/>
              <a:t>);</a:t>
            </a:r>
          </a:p>
          <a:p>
            <a:r>
              <a:rPr lang="en-US" dirty="0" smtClean="0"/>
              <a:t>});</a:t>
            </a:r>
            <a:endParaRPr lang="en-US" dirty="0"/>
          </a:p>
        </p:txBody>
      </p:sp>
      <p:sp>
        <p:nvSpPr>
          <p:cNvPr id="13" name="CuadroTexto 12"/>
          <p:cNvSpPr txBox="1"/>
          <p:nvPr/>
        </p:nvSpPr>
        <p:spPr>
          <a:xfrm>
            <a:off x="9539893" y="2412678"/>
            <a:ext cx="1045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smtClean="0"/>
              <a:t>JQUERY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186841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Escribir texto</a:t>
            </a:r>
            <a:endParaRPr lang="es-MX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27424" y="2988769"/>
            <a:ext cx="10554574" cy="3636511"/>
          </a:xfrm>
        </p:spPr>
        <p:txBody>
          <a:bodyPr/>
          <a:lstStyle/>
          <a:p>
            <a:r>
              <a:rPr lang="es-MX" dirty="0" smtClean="0"/>
              <a:t>Con el método </a:t>
            </a:r>
            <a:r>
              <a:rPr lang="es-MX" dirty="0" err="1" smtClean="0"/>
              <a:t>text</a:t>
            </a:r>
            <a:r>
              <a:rPr lang="es-MX" dirty="0" smtClean="0"/>
              <a:t>(); </a:t>
            </a:r>
            <a:r>
              <a:rPr lang="es-MX" dirty="0" err="1" smtClean="0"/>
              <a:t>tambien</a:t>
            </a:r>
            <a:r>
              <a:rPr lang="es-MX" dirty="0" smtClean="0"/>
              <a:t> podemos escribir texto si lo mandamos por parámetro. </a:t>
            </a:r>
          </a:p>
          <a:p>
            <a:pPr marL="0" indent="0">
              <a:buNone/>
            </a:pPr>
            <a:endParaRPr lang="es-MX" dirty="0"/>
          </a:p>
          <a:p>
            <a:pPr marL="0" indent="0">
              <a:buNone/>
            </a:pPr>
            <a:endParaRPr lang="es-MX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CIMOR ® 2016</a:t>
            </a:r>
            <a:endParaRPr lang="en-U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694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Escribir texto | Ejemplo</a:t>
            </a:r>
            <a:endParaRPr lang="es-MX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CIMOR ® 2016</a:t>
            </a:r>
            <a:endParaRPr lang="en-U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6" name="Rectángulo 5"/>
          <p:cNvSpPr/>
          <p:nvPr/>
        </p:nvSpPr>
        <p:spPr>
          <a:xfrm>
            <a:off x="1323698" y="3809111"/>
            <a:ext cx="29017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dirty="0"/>
              <a:t>&lt;p&gt;Test </a:t>
            </a:r>
            <a:r>
              <a:rPr lang="es-MX" dirty="0" err="1"/>
              <a:t>Paragraph</a:t>
            </a:r>
            <a:r>
              <a:rPr lang="es-MX" dirty="0"/>
              <a:t>.&lt;/p&gt;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2395305" y="2911225"/>
            <a:ext cx="758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smtClean="0"/>
              <a:t>HTML</a:t>
            </a:r>
            <a:endParaRPr lang="es-MX" dirty="0"/>
          </a:p>
        </p:txBody>
      </p:sp>
      <p:sp>
        <p:nvSpPr>
          <p:cNvPr id="8" name="CuadroTexto 7"/>
          <p:cNvSpPr txBox="1"/>
          <p:nvPr/>
        </p:nvSpPr>
        <p:spPr>
          <a:xfrm>
            <a:off x="8716563" y="2911225"/>
            <a:ext cx="1045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smtClean="0"/>
              <a:t>JQUERY</a:t>
            </a:r>
            <a:endParaRPr lang="es-MX" dirty="0"/>
          </a:p>
        </p:txBody>
      </p:sp>
      <p:sp>
        <p:nvSpPr>
          <p:cNvPr id="9" name="Rectángulo 8"/>
          <p:cNvSpPr/>
          <p:nvPr/>
        </p:nvSpPr>
        <p:spPr>
          <a:xfrm>
            <a:off x="6714042" y="3612156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$(document).ready(function(){</a:t>
            </a:r>
          </a:p>
          <a:p>
            <a:r>
              <a:rPr lang="en-US" dirty="0"/>
              <a:t>   $( "p" ).text( "&lt;b&gt;Some&lt;/b&gt; new text." );</a:t>
            </a:r>
            <a:endParaRPr lang="en-US" dirty="0" smtClean="0"/>
          </a:p>
          <a:p>
            <a:r>
              <a:rPr lang="en-US" dirty="0" smtClean="0"/>
              <a:t>});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2252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title"/>
          </p:nvPr>
        </p:nvSpPr>
        <p:spPr>
          <a:xfrm>
            <a:off x="590396" y="1811837"/>
            <a:ext cx="4852988" cy="1617163"/>
          </a:xfrm>
        </p:spPr>
        <p:txBody>
          <a:bodyPr/>
          <a:lstStyle/>
          <a:p>
            <a:r>
              <a:rPr lang="es-MX" dirty="0" smtClean="0"/>
              <a:t>Atributos </a:t>
            </a:r>
            <a:endParaRPr lang="es-MX" dirty="0"/>
          </a:p>
        </p:txBody>
      </p:sp>
      <p:sp>
        <p:nvSpPr>
          <p:cNvPr id="8" name="Marcador de posición de imagen 7"/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CIMOR ® 2016</a:t>
            </a:r>
            <a:endParaRPr lang="en-U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252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Obtener atributos </a:t>
            </a:r>
            <a:endParaRPr lang="es-MX" dirty="0"/>
          </a:p>
        </p:txBody>
      </p:sp>
      <p:sp>
        <p:nvSpPr>
          <p:cNvPr id="8" name="Marcador de contenido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 smtClean="0"/>
              <a:t>El método </a:t>
            </a:r>
            <a:r>
              <a:rPr lang="es-MX" dirty="0" err="1" smtClean="0"/>
              <a:t>attr</a:t>
            </a:r>
            <a:r>
              <a:rPr lang="es-MX" dirty="0" smtClean="0"/>
              <a:t>() nos sirve para obtener el valor de un atributo  de un elemento. </a:t>
            </a:r>
            <a:endParaRPr lang="es-MX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CIMOR ® 2016</a:t>
            </a:r>
            <a:endParaRPr lang="en-U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7073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¿Quién es ese tal </a:t>
            </a:r>
            <a:r>
              <a:rPr lang="es-MX" dirty="0" err="1"/>
              <a:t>JQuery</a:t>
            </a:r>
            <a:r>
              <a:rPr lang="es-MX" dirty="0"/>
              <a:t>?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18712" y="2222287"/>
            <a:ext cx="5277288" cy="3636511"/>
          </a:xfrm>
        </p:spPr>
        <p:txBody>
          <a:bodyPr/>
          <a:lstStyle/>
          <a:p>
            <a:pPr marL="0" indent="0">
              <a:buNone/>
            </a:pPr>
            <a:r>
              <a:rPr lang="es-MX" dirty="0" err="1"/>
              <a:t>Jquery</a:t>
            </a:r>
            <a:r>
              <a:rPr lang="es-MX" dirty="0"/>
              <a:t> es una biblioteca de JavaScript  Cross-browser desarrollada para simplificar los scripts </a:t>
            </a:r>
            <a:r>
              <a:rPr lang="es-MX" dirty="0" err="1"/>
              <a:t>client-side</a:t>
            </a:r>
            <a:r>
              <a:rPr lang="es-MX" dirty="0"/>
              <a:t> que interactúan con HTML. </a:t>
            </a:r>
          </a:p>
          <a:p>
            <a:pPr marL="0" indent="0">
              <a:buNone/>
            </a:pPr>
            <a:r>
              <a:rPr lang="es-MX" dirty="0"/>
              <a:t>Fue lanzado en Enero del 2006 en el </a:t>
            </a:r>
            <a:r>
              <a:rPr lang="es-MX" dirty="0" err="1"/>
              <a:t>BarCamp</a:t>
            </a:r>
            <a:r>
              <a:rPr lang="es-MX" dirty="0"/>
              <a:t> de Nueva York por </a:t>
            </a:r>
            <a:r>
              <a:rPr lang="es-MX" dirty="0" err="1"/>
              <a:t>Jonh</a:t>
            </a:r>
            <a:r>
              <a:rPr lang="es-MX" dirty="0"/>
              <a:t> </a:t>
            </a:r>
            <a:r>
              <a:rPr lang="es-MX" dirty="0" err="1"/>
              <a:t>Resing</a:t>
            </a:r>
            <a:r>
              <a:rPr lang="es-MX" dirty="0"/>
              <a:t>. Usada por cerca del 55% de las 10 mil webs más visitadas del mundo.</a:t>
            </a: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CIMOR ® 2016</a:t>
            </a:r>
            <a:endParaRPr lang="en-U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5678" y="2759251"/>
            <a:ext cx="3045759" cy="3045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49898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10001" y="521885"/>
            <a:ext cx="10571998" cy="970450"/>
          </a:xfrm>
        </p:spPr>
        <p:txBody>
          <a:bodyPr/>
          <a:lstStyle/>
          <a:p>
            <a:r>
              <a:rPr lang="es-MX" dirty="0" smtClean="0"/>
              <a:t>Obtener atributos 	| Ejemplo</a:t>
            </a:r>
            <a:endParaRPr lang="es-MX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CIMOR ® 2016</a:t>
            </a:r>
            <a:endParaRPr lang="en-U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7" name="Rectángulo 6"/>
          <p:cNvSpPr/>
          <p:nvPr/>
        </p:nvSpPr>
        <p:spPr>
          <a:xfrm>
            <a:off x="810000" y="3429000"/>
            <a:ext cx="6096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&lt;input id="check1" type="checkbox" checked="checked"&gt;</a:t>
            </a:r>
          </a:p>
          <a:p>
            <a:endParaRPr lang="en-US" dirty="0"/>
          </a:p>
          <a:p>
            <a:r>
              <a:rPr lang="en-US" dirty="0"/>
              <a:t>&lt;label for="check1"&gt;Check me&lt;/label&gt;</a:t>
            </a:r>
          </a:p>
          <a:p>
            <a:endParaRPr lang="en-US" dirty="0"/>
          </a:p>
          <a:p>
            <a:r>
              <a:rPr lang="en-US" dirty="0"/>
              <a:t>&lt;p&gt;&lt;/p&gt;</a:t>
            </a:r>
          </a:p>
          <a:p>
            <a:endParaRPr lang="en-US" dirty="0"/>
          </a:p>
        </p:txBody>
      </p:sp>
      <p:sp>
        <p:nvSpPr>
          <p:cNvPr id="8" name="CuadroTexto 7"/>
          <p:cNvSpPr txBox="1"/>
          <p:nvPr/>
        </p:nvSpPr>
        <p:spPr>
          <a:xfrm>
            <a:off x="2543223" y="2399818"/>
            <a:ext cx="758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smtClean="0"/>
              <a:t>HTML</a:t>
            </a:r>
            <a:endParaRPr lang="es-MX" dirty="0"/>
          </a:p>
        </p:txBody>
      </p:sp>
      <p:sp>
        <p:nvSpPr>
          <p:cNvPr id="9" name="CuadroTexto 8"/>
          <p:cNvSpPr txBox="1"/>
          <p:nvPr/>
        </p:nvSpPr>
        <p:spPr>
          <a:xfrm>
            <a:off x="8730010" y="2399818"/>
            <a:ext cx="1045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smtClean="0"/>
              <a:t>JQUERY</a:t>
            </a:r>
            <a:endParaRPr lang="es-MX" dirty="0"/>
          </a:p>
        </p:txBody>
      </p:sp>
      <p:sp>
        <p:nvSpPr>
          <p:cNvPr id="11" name="Rectángulo 10"/>
          <p:cNvSpPr/>
          <p:nvPr/>
        </p:nvSpPr>
        <p:spPr>
          <a:xfrm>
            <a:off x="6096000" y="2769150"/>
            <a:ext cx="6096000" cy="397031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MX" sz="1400" dirty="0"/>
              <a:t>$( "input" )</a:t>
            </a:r>
          </a:p>
          <a:p>
            <a:endParaRPr lang="es-MX" sz="1400" dirty="0"/>
          </a:p>
          <a:p>
            <a:r>
              <a:rPr lang="es-MX" sz="1400" dirty="0"/>
              <a:t>  .</a:t>
            </a:r>
            <a:r>
              <a:rPr lang="es-MX" sz="1400" dirty="0" err="1"/>
              <a:t>change</a:t>
            </a:r>
            <a:r>
              <a:rPr lang="es-MX" sz="1400" dirty="0"/>
              <a:t>(</a:t>
            </a:r>
            <a:r>
              <a:rPr lang="es-MX" sz="1400" dirty="0" err="1"/>
              <a:t>function</a:t>
            </a:r>
            <a:r>
              <a:rPr lang="es-MX" sz="1400" dirty="0"/>
              <a:t>() {</a:t>
            </a:r>
          </a:p>
          <a:p>
            <a:endParaRPr lang="es-MX" sz="1400" dirty="0"/>
          </a:p>
          <a:p>
            <a:r>
              <a:rPr lang="es-MX" sz="1400" dirty="0"/>
              <a:t>    </a:t>
            </a:r>
            <a:r>
              <a:rPr lang="es-MX" sz="1400" dirty="0" err="1"/>
              <a:t>var</a:t>
            </a:r>
            <a:r>
              <a:rPr lang="es-MX" sz="1400" dirty="0"/>
              <a:t> $input = $( </a:t>
            </a:r>
            <a:r>
              <a:rPr lang="es-MX" sz="1400" dirty="0" err="1"/>
              <a:t>this</a:t>
            </a:r>
            <a:r>
              <a:rPr lang="es-MX" sz="1400" dirty="0"/>
              <a:t> );</a:t>
            </a:r>
          </a:p>
          <a:p>
            <a:endParaRPr lang="es-MX" sz="1400" dirty="0"/>
          </a:p>
          <a:p>
            <a:r>
              <a:rPr lang="es-MX" sz="1400" dirty="0"/>
              <a:t>    $( "p" ).</a:t>
            </a:r>
            <a:r>
              <a:rPr lang="es-MX" sz="1400" dirty="0" err="1"/>
              <a:t>html</a:t>
            </a:r>
            <a:r>
              <a:rPr lang="es-MX" sz="1400" dirty="0"/>
              <a:t>( ".</a:t>
            </a:r>
            <a:r>
              <a:rPr lang="es-MX" sz="1400" dirty="0" err="1"/>
              <a:t>attr</a:t>
            </a:r>
            <a:r>
              <a:rPr lang="es-MX" sz="1400" dirty="0"/>
              <a:t>( '</a:t>
            </a:r>
            <a:r>
              <a:rPr lang="es-MX" sz="1400" dirty="0" err="1"/>
              <a:t>checked</a:t>
            </a:r>
            <a:r>
              <a:rPr lang="es-MX" sz="1400" dirty="0"/>
              <a:t>' ): &lt;b&gt;" + $</a:t>
            </a:r>
            <a:r>
              <a:rPr lang="es-MX" sz="1400" dirty="0" err="1"/>
              <a:t>input.attr</a:t>
            </a:r>
            <a:r>
              <a:rPr lang="es-MX" sz="1400" dirty="0"/>
              <a:t>( "</a:t>
            </a:r>
            <a:r>
              <a:rPr lang="es-MX" sz="1400" dirty="0" err="1"/>
              <a:t>checked</a:t>
            </a:r>
            <a:r>
              <a:rPr lang="es-MX" sz="1400" dirty="0"/>
              <a:t>" ) + "&lt;/b&gt;&lt;</a:t>
            </a:r>
            <a:r>
              <a:rPr lang="es-MX" sz="1400" dirty="0" err="1"/>
              <a:t>br</a:t>
            </a:r>
            <a:r>
              <a:rPr lang="es-MX" sz="1400" dirty="0"/>
              <a:t>&gt;" +</a:t>
            </a:r>
          </a:p>
          <a:p>
            <a:endParaRPr lang="es-MX" sz="1400" dirty="0"/>
          </a:p>
          <a:p>
            <a:r>
              <a:rPr lang="es-MX" sz="1400" dirty="0"/>
              <a:t>      ".</a:t>
            </a:r>
            <a:r>
              <a:rPr lang="es-MX" sz="1400" dirty="0" err="1"/>
              <a:t>prop</a:t>
            </a:r>
            <a:r>
              <a:rPr lang="es-MX" sz="1400" dirty="0"/>
              <a:t>( '</a:t>
            </a:r>
            <a:r>
              <a:rPr lang="es-MX" sz="1400" dirty="0" err="1"/>
              <a:t>checked</a:t>
            </a:r>
            <a:r>
              <a:rPr lang="es-MX" sz="1400" dirty="0"/>
              <a:t>' ): &lt;b&gt;" + $</a:t>
            </a:r>
            <a:r>
              <a:rPr lang="es-MX" sz="1400" dirty="0" err="1"/>
              <a:t>input.prop</a:t>
            </a:r>
            <a:r>
              <a:rPr lang="es-MX" sz="1400" dirty="0"/>
              <a:t>( "</a:t>
            </a:r>
            <a:r>
              <a:rPr lang="es-MX" sz="1400" dirty="0" err="1"/>
              <a:t>checked</a:t>
            </a:r>
            <a:r>
              <a:rPr lang="es-MX" sz="1400" dirty="0"/>
              <a:t>" ) + "&lt;/b&gt;&lt;</a:t>
            </a:r>
            <a:r>
              <a:rPr lang="es-MX" sz="1400" dirty="0" err="1"/>
              <a:t>br</a:t>
            </a:r>
            <a:r>
              <a:rPr lang="es-MX" sz="1400" dirty="0"/>
              <a:t>&gt;" +</a:t>
            </a:r>
          </a:p>
          <a:p>
            <a:endParaRPr lang="es-MX" sz="1400" dirty="0"/>
          </a:p>
          <a:p>
            <a:r>
              <a:rPr lang="es-MX" sz="1400" dirty="0"/>
              <a:t>      ".</a:t>
            </a:r>
            <a:r>
              <a:rPr lang="es-MX" sz="1400" dirty="0" err="1"/>
              <a:t>is</a:t>
            </a:r>
            <a:r>
              <a:rPr lang="es-MX" sz="1400" dirty="0"/>
              <a:t>( ':</a:t>
            </a:r>
            <a:r>
              <a:rPr lang="es-MX" sz="1400" dirty="0" err="1"/>
              <a:t>checked</a:t>
            </a:r>
            <a:r>
              <a:rPr lang="es-MX" sz="1400" dirty="0"/>
              <a:t>' ): &lt;b&gt;" + $input.is( ":</a:t>
            </a:r>
            <a:r>
              <a:rPr lang="es-MX" sz="1400" dirty="0" err="1"/>
              <a:t>checked</a:t>
            </a:r>
            <a:r>
              <a:rPr lang="es-MX" sz="1400" dirty="0"/>
              <a:t>" ) + "&lt;/b&gt;" );</a:t>
            </a:r>
          </a:p>
          <a:p>
            <a:endParaRPr lang="es-MX" sz="1400" dirty="0"/>
          </a:p>
          <a:p>
            <a:r>
              <a:rPr lang="es-MX" sz="1400" dirty="0"/>
              <a:t>  })</a:t>
            </a:r>
          </a:p>
          <a:p>
            <a:endParaRPr lang="es-MX" sz="1400" dirty="0"/>
          </a:p>
          <a:p>
            <a:r>
              <a:rPr lang="es-MX" sz="1400" dirty="0"/>
              <a:t>  .</a:t>
            </a:r>
            <a:r>
              <a:rPr lang="es-MX" sz="1400" dirty="0" err="1"/>
              <a:t>change</a:t>
            </a:r>
            <a:r>
              <a:rPr lang="es-MX" sz="1400" dirty="0"/>
              <a:t>();</a:t>
            </a:r>
          </a:p>
          <a:p>
            <a:endParaRPr lang="es-MX" sz="1400" dirty="0"/>
          </a:p>
        </p:txBody>
      </p:sp>
    </p:spTree>
    <p:extLst>
      <p:ext uri="{BB962C8B-B14F-4D97-AF65-F5344CB8AC3E}">
        <p14:creationId xmlns:p14="http://schemas.microsoft.com/office/powerpoint/2010/main" val="540893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title"/>
          </p:nvPr>
        </p:nvSpPr>
        <p:spPr>
          <a:xfrm>
            <a:off x="734045" y="1811837"/>
            <a:ext cx="4852988" cy="1617163"/>
          </a:xfrm>
        </p:spPr>
        <p:txBody>
          <a:bodyPr/>
          <a:lstStyle/>
          <a:p>
            <a:r>
              <a:rPr lang="es-MX" dirty="0" smtClean="0"/>
              <a:t>Añadir y quitar HTML</a:t>
            </a:r>
            <a:endParaRPr lang="es-MX" dirty="0"/>
          </a:p>
        </p:txBody>
      </p:sp>
      <p:sp>
        <p:nvSpPr>
          <p:cNvPr id="8" name="Marcador de posición de imagen 7"/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CIMOR ® 2016</a:t>
            </a:r>
            <a:endParaRPr lang="en-U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1403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Añadir HTML</a:t>
            </a:r>
            <a:endParaRPr lang="es-MX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10000" y="1202485"/>
            <a:ext cx="10554574" cy="3636511"/>
          </a:xfrm>
        </p:spPr>
        <p:txBody>
          <a:bodyPr/>
          <a:lstStyle/>
          <a:p>
            <a:r>
              <a:rPr lang="es-MX" dirty="0" smtClean="0"/>
              <a:t>El método </a:t>
            </a:r>
            <a:r>
              <a:rPr lang="es-MX" dirty="0" err="1" smtClean="0"/>
              <a:t>html</a:t>
            </a:r>
            <a:r>
              <a:rPr lang="es-MX" dirty="0" smtClean="0"/>
              <a:t>() nos permite añadir texto </a:t>
            </a:r>
            <a:r>
              <a:rPr lang="es-MX" dirty="0" err="1" smtClean="0"/>
              <a:t>html</a:t>
            </a:r>
            <a:r>
              <a:rPr lang="es-MX" dirty="0" smtClean="0"/>
              <a:t> a un elemento solo que este va a sustituir al texto que tenga la etiqueta previamente. </a:t>
            </a:r>
          </a:p>
          <a:p>
            <a:pPr marL="0" indent="0">
              <a:buNone/>
            </a:pPr>
            <a:endParaRPr lang="es-MX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CIMOR ® 2016</a:t>
            </a:r>
            <a:endParaRPr lang="en-U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6" name="Rectángulo 5"/>
          <p:cNvSpPr/>
          <p:nvPr/>
        </p:nvSpPr>
        <p:spPr>
          <a:xfrm>
            <a:off x="810000" y="4454112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MX" dirty="0"/>
              <a:t>&lt;p id="texto"&gt;Hola&lt;/p&gt;</a:t>
            </a:r>
          </a:p>
          <a:p>
            <a:endParaRPr lang="es-MX" dirty="0"/>
          </a:p>
          <a:p>
            <a:r>
              <a:rPr lang="es-MX" dirty="0"/>
              <a:t>  &lt;</a:t>
            </a:r>
            <a:r>
              <a:rPr lang="es-MX" dirty="0" err="1"/>
              <a:t>button</a:t>
            </a:r>
            <a:r>
              <a:rPr lang="es-MX" dirty="0"/>
              <a:t> id="btn1"&gt;Cambiar Texto&lt;/</a:t>
            </a:r>
            <a:r>
              <a:rPr lang="es-MX" dirty="0" err="1"/>
              <a:t>button</a:t>
            </a:r>
            <a:r>
              <a:rPr lang="es-MX" dirty="0"/>
              <a:t>&gt;</a:t>
            </a:r>
          </a:p>
        </p:txBody>
      </p:sp>
      <p:sp>
        <p:nvSpPr>
          <p:cNvPr id="7" name="Rectángulo 6"/>
          <p:cNvSpPr/>
          <p:nvPr/>
        </p:nvSpPr>
        <p:spPr>
          <a:xfrm>
            <a:off x="6772835" y="4391375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MX" dirty="0"/>
              <a:t> $("#btn2").</a:t>
            </a:r>
            <a:r>
              <a:rPr lang="es-MX" dirty="0" err="1"/>
              <a:t>click</a:t>
            </a:r>
            <a:r>
              <a:rPr lang="es-MX" dirty="0"/>
              <a:t>(</a:t>
            </a:r>
            <a:r>
              <a:rPr lang="es-MX" dirty="0" err="1"/>
              <a:t>function</a:t>
            </a:r>
            <a:r>
              <a:rPr lang="es-MX" dirty="0"/>
              <a:t>(){</a:t>
            </a:r>
          </a:p>
          <a:p>
            <a:r>
              <a:rPr lang="es-MX" dirty="0"/>
              <a:t>   $("#texto").</a:t>
            </a:r>
            <a:r>
              <a:rPr lang="es-MX" dirty="0" err="1"/>
              <a:t>html</a:t>
            </a:r>
            <a:r>
              <a:rPr lang="es-MX" dirty="0"/>
              <a:t>("&lt;b&gt;</a:t>
            </a:r>
            <a:r>
              <a:rPr lang="es-MX" dirty="0" err="1"/>
              <a:t>Hello</a:t>
            </a:r>
            <a:r>
              <a:rPr lang="es-MX" dirty="0"/>
              <a:t> </a:t>
            </a:r>
            <a:r>
              <a:rPr lang="es-MX" dirty="0" err="1"/>
              <a:t>world</a:t>
            </a:r>
            <a:r>
              <a:rPr lang="es-MX" dirty="0"/>
              <a:t>!&lt;/b&gt;");</a:t>
            </a:r>
          </a:p>
          <a:p>
            <a:r>
              <a:rPr lang="es-MX" dirty="0"/>
              <a:t>  });</a:t>
            </a:r>
          </a:p>
        </p:txBody>
      </p:sp>
      <p:sp>
        <p:nvSpPr>
          <p:cNvPr id="8" name="CuadroTexto 7"/>
          <p:cNvSpPr txBox="1"/>
          <p:nvPr/>
        </p:nvSpPr>
        <p:spPr>
          <a:xfrm>
            <a:off x="2583564" y="3752820"/>
            <a:ext cx="758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smtClean="0"/>
              <a:t>HTML</a:t>
            </a:r>
            <a:endParaRPr lang="es-MX" dirty="0"/>
          </a:p>
        </p:txBody>
      </p:sp>
      <p:sp>
        <p:nvSpPr>
          <p:cNvPr id="9" name="CuadroTexto 8"/>
          <p:cNvSpPr txBox="1"/>
          <p:nvPr/>
        </p:nvSpPr>
        <p:spPr>
          <a:xfrm>
            <a:off x="8573094" y="3692703"/>
            <a:ext cx="1045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smtClean="0"/>
              <a:t>JQUERY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253202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Añadir HTML sin borrar | </a:t>
            </a:r>
            <a:r>
              <a:rPr lang="es-MX" dirty="0" err="1" smtClean="0"/>
              <a:t>append</a:t>
            </a:r>
            <a:r>
              <a:rPr lang="es-MX" dirty="0" smtClean="0"/>
              <a:t> </a:t>
            </a:r>
            <a:endParaRPr lang="es-MX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27424" y="1270847"/>
            <a:ext cx="10554574" cy="3636511"/>
          </a:xfrm>
        </p:spPr>
        <p:txBody>
          <a:bodyPr/>
          <a:lstStyle/>
          <a:p>
            <a:r>
              <a:rPr lang="es-MX" dirty="0" smtClean="0"/>
              <a:t>El método </a:t>
            </a:r>
            <a:r>
              <a:rPr lang="es-MX" dirty="0" err="1" smtClean="0"/>
              <a:t>append</a:t>
            </a:r>
            <a:r>
              <a:rPr lang="es-MX" dirty="0" smtClean="0"/>
              <a:t>() nos permite insertar código HTML e en un elemento al final del contenido que ya tenga previamente.</a:t>
            </a:r>
          </a:p>
          <a:p>
            <a:pPr marL="0" indent="0">
              <a:buNone/>
            </a:pPr>
            <a:endParaRPr lang="es-MX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CIMOR ® 2016</a:t>
            </a:r>
            <a:endParaRPr lang="en-U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6" name="Rectángulo 5"/>
          <p:cNvSpPr/>
          <p:nvPr/>
        </p:nvSpPr>
        <p:spPr>
          <a:xfrm>
            <a:off x="1326804" y="4353360"/>
            <a:ext cx="32752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dirty="0"/>
              <a:t>&lt;</a:t>
            </a:r>
            <a:r>
              <a:rPr lang="es-MX" dirty="0" smtClean="0"/>
              <a:t>p&gt;Este es un párrafo.&lt;/</a:t>
            </a:r>
            <a:r>
              <a:rPr lang="es-MX" dirty="0"/>
              <a:t>p&gt;</a:t>
            </a:r>
          </a:p>
        </p:txBody>
      </p:sp>
      <p:sp>
        <p:nvSpPr>
          <p:cNvPr id="7" name="Rectángulo 6"/>
          <p:cNvSpPr/>
          <p:nvPr/>
        </p:nvSpPr>
        <p:spPr>
          <a:xfrm>
            <a:off x="6248400" y="4261027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MX" dirty="0"/>
              <a:t> $("#btn1").</a:t>
            </a:r>
            <a:r>
              <a:rPr lang="es-MX" dirty="0" err="1"/>
              <a:t>click</a:t>
            </a:r>
            <a:r>
              <a:rPr lang="es-MX" dirty="0"/>
              <a:t>(</a:t>
            </a:r>
            <a:r>
              <a:rPr lang="es-MX" dirty="0" err="1"/>
              <a:t>function</a:t>
            </a:r>
            <a:r>
              <a:rPr lang="es-MX" dirty="0"/>
              <a:t>(){</a:t>
            </a:r>
          </a:p>
          <a:p>
            <a:r>
              <a:rPr lang="es-MX" dirty="0"/>
              <a:t>        $("p").</a:t>
            </a:r>
            <a:r>
              <a:rPr lang="es-MX" dirty="0" err="1"/>
              <a:t>append</a:t>
            </a:r>
            <a:r>
              <a:rPr lang="es-MX" dirty="0"/>
              <a:t>(" &lt;</a:t>
            </a:r>
            <a:r>
              <a:rPr lang="es-MX" dirty="0" smtClean="0"/>
              <a:t>b&gt;Hola&lt;/</a:t>
            </a:r>
            <a:r>
              <a:rPr lang="es-MX" dirty="0"/>
              <a:t>b&gt;.");</a:t>
            </a:r>
          </a:p>
          <a:p>
            <a:r>
              <a:rPr lang="es-MX" dirty="0"/>
              <a:t>    });</a:t>
            </a:r>
          </a:p>
        </p:txBody>
      </p:sp>
      <p:sp>
        <p:nvSpPr>
          <p:cNvPr id="8" name="Rectángulo 7"/>
          <p:cNvSpPr/>
          <p:nvPr/>
        </p:nvSpPr>
        <p:spPr>
          <a:xfrm>
            <a:off x="810000" y="4861192"/>
            <a:ext cx="47868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dirty="0"/>
              <a:t>&lt;</a:t>
            </a:r>
            <a:r>
              <a:rPr lang="es-MX" dirty="0" err="1"/>
              <a:t>button</a:t>
            </a:r>
            <a:r>
              <a:rPr lang="es-MX" dirty="0"/>
              <a:t> id="btn1</a:t>
            </a:r>
            <a:r>
              <a:rPr lang="es-MX" dirty="0" smtClean="0"/>
              <a:t>"&gt;Inserta Texto&lt;/</a:t>
            </a:r>
            <a:r>
              <a:rPr lang="es-MX" dirty="0" err="1"/>
              <a:t>button</a:t>
            </a:r>
            <a:r>
              <a:rPr lang="es-MX" dirty="0"/>
              <a:t>&gt;</a:t>
            </a:r>
          </a:p>
        </p:txBody>
      </p:sp>
      <p:sp>
        <p:nvSpPr>
          <p:cNvPr id="9" name="CuadroTexto 8"/>
          <p:cNvSpPr txBox="1"/>
          <p:nvPr/>
        </p:nvSpPr>
        <p:spPr>
          <a:xfrm>
            <a:off x="2824173" y="3417026"/>
            <a:ext cx="758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smtClean="0"/>
              <a:t>HTML</a:t>
            </a:r>
            <a:endParaRPr lang="es-MX" dirty="0"/>
          </a:p>
        </p:txBody>
      </p:sp>
      <p:sp>
        <p:nvSpPr>
          <p:cNvPr id="10" name="CuadroTexto 9"/>
          <p:cNvSpPr txBox="1"/>
          <p:nvPr/>
        </p:nvSpPr>
        <p:spPr>
          <a:xfrm>
            <a:off x="8398282" y="3404022"/>
            <a:ext cx="1045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smtClean="0"/>
              <a:t>JQUERY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793859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Añadir HTML sin borrar | </a:t>
            </a:r>
            <a:r>
              <a:rPr lang="es-MX" dirty="0" err="1" smtClean="0"/>
              <a:t>prepend</a:t>
            </a:r>
            <a:endParaRPr lang="es-MX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10000" y="1417638"/>
            <a:ext cx="10554574" cy="3636511"/>
          </a:xfrm>
        </p:spPr>
        <p:txBody>
          <a:bodyPr/>
          <a:lstStyle/>
          <a:p>
            <a:r>
              <a:rPr lang="es-MX" dirty="0" smtClean="0"/>
              <a:t>El método </a:t>
            </a:r>
            <a:r>
              <a:rPr lang="es-MX" dirty="0" err="1" smtClean="0"/>
              <a:t>prepend</a:t>
            </a:r>
            <a:r>
              <a:rPr lang="es-MX" dirty="0" smtClean="0"/>
              <a:t>() al igual que el método </a:t>
            </a:r>
            <a:r>
              <a:rPr lang="es-MX" dirty="0" err="1" smtClean="0"/>
              <a:t>append</a:t>
            </a:r>
            <a:r>
              <a:rPr lang="es-MX" dirty="0"/>
              <a:t> </a:t>
            </a:r>
            <a:r>
              <a:rPr lang="es-MX" dirty="0" smtClean="0"/>
              <a:t>() inserta texto solo que este lo hace antes del contenido previo. </a:t>
            </a:r>
          </a:p>
          <a:p>
            <a:pPr marL="0" indent="0">
              <a:buNone/>
            </a:pPr>
            <a:endParaRPr lang="es-MX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CIMOR ® 2016</a:t>
            </a:r>
            <a:endParaRPr lang="en-U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6" name="Rectángulo 5"/>
          <p:cNvSpPr/>
          <p:nvPr/>
        </p:nvSpPr>
        <p:spPr>
          <a:xfrm>
            <a:off x="1138545" y="4581960"/>
            <a:ext cx="32752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dirty="0"/>
              <a:t>&lt;</a:t>
            </a:r>
            <a:r>
              <a:rPr lang="es-MX" dirty="0" smtClean="0"/>
              <a:t>p&gt;Este es un párrafo.&lt;/</a:t>
            </a:r>
            <a:r>
              <a:rPr lang="es-MX" dirty="0"/>
              <a:t>p&gt;</a:t>
            </a:r>
          </a:p>
        </p:txBody>
      </p:sp>
      <p:sp>
        <p:nvSpPr>
          <p:cNvPr id="7" name="Rectángulo 6"/>
          <p:cNvSpPr/>
          <p:nvPr/>
        </p:nvSpPr>
        <p:spPr>
          <a:xfrm>
            <a:off x="621741" y="5089792"/>
            <a:ext cx="47868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dirty="0"/>
              <a:t>&lt;</a:t>
            </a:r>
            <a:r>
              <a:rPr lang="es-MX" dirty="0" err="1"/>
              <a:t>button</a:t>
            </a:r>
            <a:r>
              <a:rPr lang="es-MX" dirty="0"/>
              <a:t> id="btn1</a:t>
            </a:r>
            <a:r>
              <a:rPr lang="es-MX" dirty="0" smtClean="0"/>
              <a:t>"&gt;Inserta Texto&lt;/</a:t>
            </a:r>
            <a:r>
              <a:rPr lang="es-MX" dirty="0" err="1"/>
              <a:t>button</a:t>
            </a:r>
            <a:r>
              <a:rPr lang="es-MX" dirty="0"/>
              <a:t>&gt;</a:t>
            </a:r>
          </a:p>
        </p:txBody>
      </p:sp>
      <p:sp>
        <p:nvSpPr>
          <p:cNvPr id="8" name="CuadroTexto 7"/>
          <p:cNvSpPr txBox="1"/>
          <p:nvPr/>
        </p:nvSpPr>
        <p:spPr>
          <a:xfrm>
            <a:off x="2635914" y="3645626"/>
            <a:ext cx="758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smtClean="0"/>
              <a:t>HTML</a:t>
            </a:r>
            <a:endParaRPr lang="es-MX" dirty="0"/>
          </a:p>
        </p:txBody>
      </p:sp>
      <p:sp>
        <p:nvSpPr>
          <p:cNvPr id="9" name="Rectángulo 8"/>
          <p:cNvSpPr/>
          <p:nvPr/>
        </p:nvSpPr>
        <p:spPr>
          <a:xfrm>
            <a:off x="6205633" y="4713057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MX" dirty="0"/>
              <a:t> $("#btn1").</a:t>
            </a:r>
            <a:r>
              <a:rPr lang="es-MX" dirty="0" err="1"/>
              <a:t>click</a:t>
            </a:r>
            <a:r>
              <a:rPr lang="es-MX" dirty="0"/>
              <a:t>(</a:t>
            </a:r>
            <a:r>
              <a:rPr lang="es-MX" dirty="0" err="1"/>
              <a:t>function</a:t>
            </a:r>
            <a:r>
              <a:rPr lang="es-MX" dirty="0"/>
              <a:t>(){</a:t>
            </a:r>
          </a:p>
          <a:p>
            <a:r>
              <a:rPr lang="es-MX" dirty="0"/>
              <a:t>        $("p</a:t>
            </a:r>
            <a:r>
              <a:rPr lang="es-MX" dirty="0" smtClean="0"/>
              <a:t>").</a:t>
            </a:r>
            <a:r>
              <a:rPr lang="es-MX" dirty="0" err="1" smtClean="0"/>
              <a:t>prepend</a:t>
            </a:r>
            <a:r>
              <a:rPr lang="es-MX" dirty="0" smtClean="0"/>
              <a:t>(" </a:t>
            </a:r>
            <a:r>
              <a:rPr lang="es-MX" dirty="0"/>
              <a:t>&lt;</a:t>
            </a:r>
            <a:r>
              <a:rPr lang="es-MX" dirty="0" smtClean="0"/>
              <a:t>b&gt;Hola&lt;/</a:t>
            </a:r>
            <a:r>
              <a:rPr lang="es-MX" dirty="0"/>
              <a:t>b&gt;.");</a:t>
            </a:r>
          </a:p>
          <a:p>
            <a:r>
              <a:rPr lang="es-MX" dirty="0"/>
              <a:t>    });</a:t>
            </a:r>
          </a:p>
        </p:txBody>
      </p:sp>
      <p:sp>
        <p:nvSpPr>
          <p:cNvPr id="10" name="CuadroTexto 9"/>
          <p:cNvSpPr txBox="1"/>
          <p:nvPr/>
        </p:nvSpPr>
        <p:spPr>
          <a:xfrm>
            <a:off x="8355515" y="3856052"/>
            <a:ext cx="1045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smtClean="0"/>
              <a:t>JQUERY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431425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Eliminar HTML </a:t>
            </a:r>
            <a:endParaRPr lang="es-MX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10000" y="932413"/>
            <a:ext cx="10554574" cy="3636511"/>
          </a:xfrm>
        </p:spPr>
        <p:txBody>
          <a:bodyPr/>
          <a:lstStyle/>
          <a:p>
            <a:r>
              <a:rPr lang="es-MX" dirty="0" smtClean="0"/>
              <a:t>El método </a:t>
            </a:r>
            <a:r>
              <a:rPr lang="es-MX" dirty="0" err="1" smtClean="0"/>
              <a:t>remove</a:t>
            </a:r>
            <a:r>
              <a:rPr lang="es-MX" dirty="0" smtClean="0"/>
              <a:t>() se encarga de eliminar el elemento seleccionado así como los elementos que estén dentro de el.</a:t>
            </a:r>
            <a:endParaRPr lang="es-MX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CIMOR ® 2016</a:t>
            </a:r>
            <a:endParaRPr lang="en-U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6" name="Rectángulo 5"/>
          <p:cNvSpPr/>
          <p:nvPr/>
        </p:nvSpPr>
        <p:spPr>
          <a:xfrm>
            <a:off x="1138545" y="4581960"/>
            <a:ext cx="32752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dirty="0"/>
              <a:t>&lt;</a:t>
            </a:r>
            <a:r>
              <a:rPr lang="es-MX" dirty="0" smtClean="0"/>
              <a:t>p&gt;Este es un párrafo.&lt;/</a:t>
            </a:r>
            <a:r>
              <a:rPr lang="es-MX" dirty="0"/>
              <a:t>p&gt;</a:t>
            </a:r>
          </a:p>
        </p:txBody>
      </p:sp>
      <p:sp>
        <p:nvSpPr>
          <p:cNvPr id="7" name="Rectángulo 6"/>
          <p:cNvSpPr/>
          <p:nvPr/>
        </p:nvSpPr>
        <p:spPr>
          <a:xfrm>
            <a:off x="621741" y="5089792"/>
            <a:ext cx="47868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dirty="0"/>
              <a:t>&lt;</a:t>
            </a:r>
            <a:r>
              <a:rPr lang="es-MX" dirty="0" err="1"/>
              <a:t>button</a:t>
            </a:r>
            <a:r>
              <a:rPr lang="es-MX" dirty="0"/>
              <a:t> id="btn1</a:t>
            </a:r>
            <a:r>
              <a:rPr lang="es-MX" dirty="0" smtClean="0"/>
              <a:t>"&gt;Inserta Texto&lt;/</a:t>
            </a:r>
            <a:r>
              <a:rPr lang="es-MX" dirty="0" err="1"/>
              <a:t>button</a:t>
            </a:r>
            <a:r>
              <a:rPr lang="es-MX" dirty="0"/>
              <a:t>&gt;</a:t>
            </a:r>
          </a:p>
        </p:txBody>
      </p:sp>
      <p:sp>
        <p:nvSpPr>
          <p:cNvPr id="8" name="CuadroTexto 7"/>
          <p:cNvSpPr txBox="1"/>
          <p:nvPr/>
        </p:nvSpPr>
        <p:spPr>
          <a:xfrm>
            <a:off x="2635914" y="3645626"/>
            <a:ext cx="758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smtClean="0"/>
              <a:t>HTML</a:t>
            </a:r>
            <a:endParaRPr lang="es-MX" dirty="0"/>
          </a:p>
        </p:txBody>
      </p:sp>
      <p:sp>
        <p:nvSpPr>
          <p:cNvPr id="9" name="Rectángulo 8"/>
          <p:cNvSpPr/>
          <p:nvPr/>
        </p:nvSpPr>
        <p:spPr>
          <a:xfrm>
            <a:off x="6352994" y="4592484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MX" dirty="0"/>
              <a:t> $("#btn1").</a:t>
            </a:r>
            <a:r>
              <a:rPr lang="es-MX" dirty="0" err="1"/>
              <a:t>click</a:t>
            </a:r>
            <a:r>
              <a:rPr lang="es-MX" dirty="0"/>
              <a:t>(</a:t>
            </a:r>
            <a:r>
              <a:rPr lang="es-MX" dirty="0" err="1"/>
              <a:t>function</a:t>
            </a:r>
            <a:r>
              <a:rPr lang="es-MX" dirty="0" smtClean="0"/>
              <a:t>(){</a:t>
            </a:r>
          </a:p>
          <a:p>
            <a:endParaRPr lang="es-MX" dirty="0"/>
          </a:p>
          <a:p>
            <a:r>
              <a:rPr lang="es-MX" dirty="0"/>
              <a:t>        $("p</a:t>
            </a:r>
            <a:r>
              <a:rPr lang="es-MX" dirty="0" smtClean="0"/>
              <a:t>").</a:t>
            </a:r>
            <a:r>
              <a:rPr lang="es-MX" dirty="0" err="1" smtClean="0"/>
              <a:t>remove</a:t>
            </a:r>
            <a:r>
              <a:rPr lang="es-MX" dirty="0" smtClean="0"/>
              <a:t>( );</a:t>
            </a:r>
            <a:endParaRPr lang="es-MX" dirty="0"/>
          </a:p>
          <a:p>
            <a:r>
              <a:rPr lang="es-MX" dirty="0"/>
              <a:t>  </a:t>
            </a:r>
            <a:endParaRPr lang="es-MX" dirty="0" smtClean="0"/>
          </a:p>
          <a:p>
            <a:r>
              <a:rPr lang="es-MX" dirty="0" smtClean="0"/>
              <a:t>});</a:t>
            </a:r>
            <a:endParaRPr lang="es-MX" dirty="0"/>
          </a:p>
        </p:txBody>
      </p:sp>
      <p:sp>
        <p:nvSpPr>
          <p:cNvPr id="10" name="CuadroTexto 9"/>
          <p:cNvSpPr txBox="1"/>
          <p:nvPr/>
        </p:nvSpPr>
        <p:spPr>
          <a:xfrm>
            <a:off x="8355515" y="3856052"/>
            <a:ext cx="1045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smtClean="0"/>
              <a:t>JQUERY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413189394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b="1" dirty="0"/>
              <a:t>Ajax</a:t>
            </a:r>
            <a:endParaRPr lang="es-MX" dirty="0"/>
          </a:p>
        </p:txBody>
      </p:sp>
      <p:pic>
        <p:nvPicPr>
          <p:cNvPr id="2" name="Picture Placeholder 1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33" r="18033"/>
          <a:stretch>
            <a:fillRect/>
          </a:stretch>
        </p:blipFill>
        <p:spPr/>
      </p:pic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55443585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b="0" dirty="0"/>
              <a:t>¿Qué es AJAX?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MX" dirty="0"/>
              <a:t>AJAX es sobre la carga de datos en segundo plano y lo mostrará en la página web, sin necesidad de recargar la página entera.</a:t>
            </a:r>
          </a:p>
          <a:p>
            <a:pPr marL="0" indent="0">
              <a:buNone/>
            </a:pPr>
            <a:r>
              <a:rPr lang="es-MX" dirty="0"/>
              <a:t>Ejemplos de las aplicaciones que utilizan AJAX: Gmail, Google </a:t>
            </a:r>
            <a:r>
              <a:rPr lang="es-MX" dirty="0" err="1"/>
              <a:t>Maps</a:t>
            </a:r>
            <a:r>
              <a:rPr lang="es-MX" dirty="0"/>
              <a:t>, YouTube y Facebook pestañas.</a:t>
            </a:r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42629149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b="0" dirty="0"/>
              <a:t>¿Qué es AJAX?</a:t>
            </a:r>
            <a:endParaRPr lang="es-MX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MX" dirty="0" err="1"/>
              <a:t>jQuery</a:t>
            </a:r>
            <a:r>
              <a:rPr lang="es-MX" dirty="0"/>
              <a:t> proporciona varios métodos para la funcionalidad de AJAX.</a:t>
            </a:r>
          </a:p>
          <a:p>
            <a:pPr marL="0" indent="0">
              <a:buNone/>
            </a:pPr>
            <a:r>
              <a:rPr lang="es-MX" dirty="0"/>
              <a:t>Con los métodos de </a:t>
            </a:r>
            <a:r>
              <a:rPr lang="es-MX" dirty="0" err="1"/>
              <a:t>jQuery</a:t>
            </a:r>
            <a:r>
              <a:rPr lang="es-MX" dirty="0"/>
              <a:t> AJAX, puede solicitar texto, HTML, XML, JSON o desde un servidor remoto utilizando tanto HTTP GET y HTTP POST - Y usted puede cargar los datos externos directamente en los elementos HTML seleccionados de su página web!</a:t>
            </a:r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56739705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Load()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MX" dirty="0"/>
              <a:t>$(</a:t>
            </a:r>
            <a:r>
              <a:rPr lang="es-MX" i="1" dirty="0"/>
              <a:t>selector</a:t>
            </a:r>
            <a:r>
              <a:rPr lang="es-MX" dirty="0"/>
              <a:t>).load(</a:t>
            </a:r>
            <a:r>
              <a:rPr lang="es-MX" i="1" dirty="0" err="1"/>
              <a:t>URL,data,callback</a:t>
            </a:r>
            <a:r>
              <a:rPr lang="es-MX" dirty="0"/>
              <a:t>);</a:t>
            </a:r>
          </a:p>
          <a:p>
            <a:pPr marL="0" indent="0">
              <a:buNone/>
            </a:pPr>
            <a:endParaRPr lang="es-MX" dirty="0"/>
          </a:p>
          <a:p>
            <a:r>
              <a:rPr lang="es-MX" dirty="0"/>
              <a:t>El parámetro URL requerida especifica la URL que desea cargar.</a:t>
            </a:r>
          </a:p>
          <a:p>
            <a:r>
              <a:rPr lang="es-MX" dirty="0"/>
              <a:t>El parámetro de datos opcional especifica un conjunto de la cadena de consulta de pares clave / valor para enviar junto con la solicitud.</a:t>
            </a:r>
          </a:p>
          <a:p>
            <a:r>
              <a:rPr lang="es-MX" dirty="0"/>
              <a:t>El parámetro </a:t>
            </a:r>
            <a:r>
              <a:rPr lang="es-MX" dirty="0" err="1"/>
              <a:t>callback</a:t>
            </a:r>
            <a:r>
              <a:rPr lang="es-MX" dirty="0"/>
              <a:t> opcional es el nombre de una función que se ejecuta después de que se complete el método load ().</a:t>
            </a:r>
          </a:p>
          <a:p>
            <a:pPr marL="0" indent="0">
              <a:buNone/>
            </a:pP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1836340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title"/>
          </p:nvPr>
        </p:nvSpPr>
        <p:spPr>
          <a:xfrm>
            <a:off x="590396" y="1811837"/>
            <a:ext cx="4852988" cy="1617163"/>
          </a:xfrm>
        </p:spPr>
        <p:txBody>
          <a:bodyPr>
            <a:normAutofit/>
          </a:bodyPr>
          <a:lstStyle/>
          <a:p>
            <a:r>
              <a:rPr lang="es-MX" sz="3200" b="1" dirty="0"/>
              <a:t>Descarga e instalación</a:t>
            </a:r>
            <a:r>
              <a:rPr lang="es-MX" sz="3200" dirty="0"/>
              <a:t> </a:t>
            </a:r>
          </a:p>
        </p:txBody>
      </p:sp>
      <p:pic>
        <p:nvPicPr>
          <p:cNvPr id="2" name="Picture Placeholder 1"/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41" r="20841"/>
          <a:stretch>
            <a:fillRect/>
          </a:stretch>
        </p:blipFill>
        <p:spPr/>
      </p:pic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CIMOR ® 2016</a:t>
            </a:r>
            <a:endParaRPr lang="en-U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623567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Load()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819150" y="2222500"/>
          <a:ext cx="10553700" cy="201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76850">
                  <a:extLst>
                    <a:ext uri="{9D8B030D-6E8A-4147-A177-3AD203B41FA5}">
                      <a16:colId xmlns="" xmlns:a16="http://schemas.microsoft.com/office/drawing/2014/main" val="875606748"/>
                    </a:ext>
                  </a:extLst>
                </a:gridCol>
                <a:gridCol w="5276850">
                  <a:extLst>
                    <a:ext uri="{9D8B030D-6E8A-4147-A177-3AD203B41FA5}">
                      <a16:colId xmlns="" xmlns:a16="http://schemas.microsoft.com/office/drawing/2014/main" val="29525489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MX" dirty="0"/>
                        <a:t>HTML</a:t>
                      </a:r>
                    </a:p>
                    <a:p>
                      <a:endParaRPr lang="es-MX" dirty="0"/>
                    </a:p>
                    <a:p>
                      <a:r>
                        <a:rPr lang="en-US" dirty="0"/>
                        <a:t>&lt;div id="div1"&gt;&lt;h2&gt;Let jQuery AJAX Change This Text&lt;/h2&gt;&lt;/div&gt;</a:t>
                      </a:r>
                    </a:p>
                    <a:p>
                      <a:endParaRPr lang="en-US" dirty="0"/>
                    </a:p>
                    <a:p>
                      <a:r>
                        <a:rPr lang="en-US" dirty="0"/>
                        <a:t>&lt;button&gt;Get External Content&lt;/button&gt;</a:t>
                      </a:r>
                      <a:endParaRPr lang="es-MX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JQUERY</a:t>
                      </a:r>
                    </a:p>
                    <a:p>
                      <a:endParaRPr lang="es-MX" dirty="0"/>
                    </a:p>
                    <a:p>
                      <a:r>
                        <a:rPr lang="es-MX" dirty="0"/>
                        <a:t>$(</a:t>
                      </a:r>
                      <a:r>
                        <a:rPr lang="es-MX" dirty="0" err="1"/>
                        <a:t>document</a:t>
                      </a:r>
                      <a:r>
                        <a:rPr lang="es-MX" dirty="0"/>
                        <a:t>).</a:t>
                      </a:r>
                      <a:r>
                        <a:rPr lang="es-MX" dirty="0" err="1"/>
                        <a:t>ready</a:t>
                      </a:r>
                      <a:r>
                        <a:rPr lang="es-MX" dirty="0"/>
                        <a:t>(</a:t>
                      </a:r>
                      <a:r>
                        <a:rPr lang="es-MX" dirty="0" err="1"/>
                        <a:t>function</a:t>
                      </a:r>
                      <a:r>
                        <a:rPr lang="es-MX" dirty="0"/>
                        <a:t>(){</a:t>
                      </a:r>
                    </a:p>
                    <a:p>
                      <a:r>
                        <a:rPr lang="es-MX" dirty="0"/>
                        <a:t>    $("</a:t>
                      </a:r>
                      <a:r>
                        <a:rPr lang="es-MX" dirty="0" err="1"/>
                        <a:t>button</a:t>
                      </a:r>
                      <a:r>
                        <a:rPr lang="es-MX" dirty="0"/>
                        <a:t>").</a:t>
                      </a:r>
                      <a:r>
                        <a:rPr lang="es-MX" dirty="0" err="1"/>
                        <a:t>click</a:t>
                      </a:r>
                      <a:r>
                        <a:rPr lang="es-MX" dirty="0"/>
                        <a:t>(</a:t>
                      </a:r>
                      <a:r>
                        <a:rPr lang="es-MX" dirty="0" err="1"/>
                        <a:t>function</a:t>
                      </a:r>
                      <a:r>
                        <a:rPr lang="es-MX" dirty="0"/>
                        <a:t>(){</a:t>
                      </a:r>
                    </a:p>
                    <a:p>
                      <a:r>
                        <a:rPr lang="es-MX" dirty="0"/>
                        <a:t>        $("#div1").load("demo_test.txt");</a:t>
                      </a:r>
                    </a:p>
                    <a:p>
                      <a:r>
                        <a:rPr lang="es-MX" dirty="0"/>
                        <a:t>    });</a:t>
                      </a:r>
                    </a:p>
                    <a:p>
                      <a:r>
                        <a:rPr lang="es-MX" dirty="0"/>
                        <a:t>});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4913111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4840964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/>
              <a:t>Get</a:t>
            </a:r>
            <a:r>
              <a:rPr lang="es-MX" dirty="0"/>
              <a:t> y Post</a:t>
            </a:r>
          </a:p>
        </p:txBody>
      </p:sp>
      <p:graphicFrame>
        <p:nvGraphicFramePr>
          <p:cNvPr id="10" name="Content Placeholder 9"/>
          <p:cNvGraphicFramePr>
            <a:graphicFrameLocks noGrp="1"/>
          </p:cNvGraphicFramePr>
          <p:nvPr>
            <p:ph idx="1"/>
            <p:extLst/>
          </p:nvPr>
        </p:nvGraphicFramePr>
        <p:xfrm>
          <a:off x="819150" y="2222500"/>
          <a:ext cx="10553700" cy="3108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76850">
                  <a:extLst>
                    <a:ext uri="{9D8B030D-6E8A-4147-A177-3AD203B41FA5}">
                      <a16:colId xmlns="" xmlns:a16="http://schemas.microsoft.com/office/drawing/2014/main" val="258643249"/>
                    </a:ext>
                  </a:extLst>
                </a:gridCol>
                <a:gridCol w="5276850">
                  <a:extLst>
                    <a:ext uri="{9D8B030D-6E8A-4147-A177-3AD203B41FA5}">
                      <a16:colId xmlns="" xmlns:a16="http://schemas.microsoft.com/office/drawing/2014/main" val="19007996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MX" dirty="0"/>
                        <a:t>HTML</a:t>
                      </a:r>
                    </a:p>
                    <a:p>
                      <a:endParaRPr lang="es-MX" dirty="0"/>
                    </a:p>
                    <a:p>
                      <a:endParaRPr lang="en-US" dirty="0"/>
                    </a:p>
                    <a:p>
                      <a:r>
                        <a:rPr lang="en-US" dirty="0"/>
                        <a:t>&lt;button&gt;Send an HTTP GET request to a page and get the result back&lt;/button&gt;</a:t>
                      </a:r>
                      <a:endParaRPr lang="es-MX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JQUERY</a:t>
                      </a:r>
                    </a:p>
                    <a:p>
                      <a:endParaRPr lang="es-MX" dirty="0"/>
                    </a:p>
                    <a:p>
                      <a:r>
                        <a:rPr lang="es-MX" dirty="0"/>
                        <a:t>$(</a:t>
                      </a:r>
                      <a:r>
                        <a:rPr lang="es-MX" dirty="0" err="1"/>
                        <a:t>document</a:t>
                      </a:r>
                      <a:r>
                        <a:rPr lang="es-MX" dirty="0"/>
                        <a:t>).</a:t>
                      </a:r>
                      <a:r>
                        <a:rPr lang="es-MX" dirty="0" err="1"/>
                        <a:t>ready</a:t>
                      </a:r>
                      <a:r>
                        <a:rPr lang="es-MX" dirty="0"/>
                        <a:t>(</a:t>
                      </a:r>
                      <a:r>
                        <a:rPr lang="es-MX" dirty="0" err="1"/>
                        <a:t>function</a:t>
                      </a:r>
                      <a:r>
                        <a:rPr lang="es-MX" dirty="0"/>
                        <a:t>(){</a:t>
                      </a:r>
                    </a:p>
                    <a:p>
                      <a:r>
                        <a:rPr lang="es-MX" dirty="0"/>
                        <a:t>    $("</a:t>
                      </a:r>
                      <a:r>
                        <a:rPr lang="es-MX" dirty="0" err="1"/>
                        <a:t>button</a:t>
                      </a:r>
                      <a:r>
                        <a:rPr lang="es-MX" dirty="0"/>
                        <a:t>").</a:t>
                      </a:r>
                      <a:r>
                        <a:rPr lang="es-MX" dirty="0" err="1"/>
                        <a:t>click</a:t>
                      </a:r>
                      <a:r>
                        <a:rPr lang="es-MX" dirty="0"/>
                        <a:t>(</a:t>
                      </a:r>
                      <a:r>
                        <a:rPr lang="es-MX" dirty="0" err="1"/>
                        <a:t>function</a:t>
                      </a:r>
                      <a:r>
                        <a:rPr lang="es-MX" dirty="0"/>
                        <a:t>(){</a:t>
                      </a:r>
                    </a:p>
                    <a:p>
                      <a:r>
                        <a:rPr lang="es-MX" dirty="0"/>
                        <a:t>        $.</a:t>
                      </a:r>
                      <a:r>
                        <a:rPr lang="es-MX" dirty="0" err="1"/>
                        <a:t>get</a:t>
                      </a:r>
                      <a:r>
                        <a:rPr lang="es-MX" dirty="0"/>
                        <a:t>("demo_test.txt", </a:t>
                      </a:r>
                      <a:r>
                        <a:rPr lang="es-MX" dirty="0" err="1"/>
                        <a:t>function</a:t>
                      </a:r>
                      <a:r>
                        <a:rPr lang="es-MX" dirty="0"/>
                        <a:t>(data, status){</a:t>
                      </a:r>
                    </a:p>
                    <a:p>
                      <a:r>
                        <a:rPr lang="es-MX" dirty="0"/>
                        <a:t>            </a:t>
                      </a:r>
                      <a:r>
                        <a:rPr lang="es-MX" dirty="0" err="1"/>
                        <a:t>alert</a:t>
                      </a:r>
                      <a:r>
                        <a:rPr lang="es-MX" dirty="0"/>
                        <a:t>("Data: " + data + "\</a:t>
                      </a:r>
                      <a:r>
                        <a:rPr lang="es-MX" dirty="0" err="1"/>
                        <a:t>nStatus</a:t>
                      </a:r>
                      <a:r>
                        <a:rPr lang="es-MX" dirty="0"/>
                        <a:t>: " + status);</a:t>
                      </a:r>
                    </a:p>
                    <a:p>
                      <a:r>
                        <a:rPr lang="es-MX" dirty="0"/>
                        <a:t>        });</a:t>
                      </a:r>
                    </a:p>
                    <a:p>
                      <a:r>
                        <a:rPr lang="es-MX" dirty="0"/>
                        <a:t>    });</a:t>
                      </a:r>
                    </a:p>
                    <a:p>
                      <a:r>
                        <a:rPr lang="es-MX" dirty="0"/>
                        <a:t>});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9710570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7594672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/>
              <a:t>Get</a:t>
            </a:r>
            <a:r>
              <a:rPr lang="es-MX" dirty="0"/>
              <a:t> y Post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819150" y="2222500"/>
          <a:ext cx="10553700" cy="4480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76850">
                  <a:extLst>
                    <a:ext uri="{9D8B030D-6E8A-4147-A177-3AD203B41FA5}">
                      <a16:colId xmlns="" xmlns:a16="http://schemas.microsoft.com/office/drawing/2014/main" val="246465263"/>
                    </a:ext>
                  </a:extLst>
                </a:gridCol>
                <a:gridCol w="5276850">
                  <a:extLst>
                    <a:ext uri="{9D8B030D-6E8A-4147-A177-3AD203B41FA5}">
                      <a16:colId xmlns="" xmlns:a16="http://schemas.microsoft.com/office/drawing/2014/main" val="30600283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MX" dirty="0"/>
                        <a:t>HTML</a:t>
                      </a:r>
                    </a:p>
                    <a:p>
                      <a:endParaRPr lang="es-MX" dirty="0"/>
                    </a:p>
                    <a:p>
                      <a:endParaRPr lang="es-MX" dirty="0"/>
                    </a:p>
                    <a:p>
                      <a:endParaRPr lang="en-US" dirty="0"/>
                    </a:p>
                    <a:p>
                      <a:r>
                        <a:rPr lang="en-US" dirty="0"/>
                        <a:t>&lt;button&gt;Send an HTTP POST request to a page and get the result back&lt;/button&gt;</a:t>
                      </a:r>
                      <a:endParaRPr lang="es-MX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JQUERY</a:t>
                      </a:r>
                    </a:p>
                    <a:p>
                      <a:endParaRPr lang="es-MX" dirty="0"/>
                    </a:p>
                    <a:p>
                      <a:r>
                        <a:rPr lang="es-MX" dirty="0"/>
                        <a:t>$(</a:t>
                      </a:r>
                      <a:r>
                        <a:rPr lang="es-MX" dirty="0" err="1"/>
                        <a:t>document</a:t>
                      </a:r>
                      <a:r>
                        <a:rPr lang="es-MX" dirty="0"/>
                        <a:t>).</a:t>
                      </a:r>
                      <a:r>
                        <a:rPr lang="es-MX" dirty="0" err="1"/>
                        <a:t>ready</a:t>
                      </a:r>
                      <a:r>
                        <a:rPr lang="es-MX" dirty="0"/>
                        <a:t>(</a:t>
                      </a:r>
                      <a:r>
                        <a:rPr lang="es-MX" dirty="0" err="1"/>
                        <a:t>function</a:t>
                      </a:r>
                      <a:r>
                        <a:rPr lang="es-MX" dirty="0"/>
                        <a:t>(){</a:t>
                      </a:r>
                    </a:p>
                    <a:p>
                      <a:r>
                        <a:rPr lang="es-MX" dirty="0"/>
                        <a:t>    $("</a:t>
                      </a:r>
                      <a:r>
                        <a:rPr lang="es-MX" dirty="0" err="1"/>
                        <a:t>button</a:t>
                      </a:r>
                      <a:r>
                        <a:rPr lang="es-MX" dirty="0"/>
                        <a:t>").</a:t>
                      </a:r>
                      <a:r>
                        <a:rPr lang="es-MX" dirty="0" err="1"/>
                        <a:t>click</a:t>
                      </a:r>
                      <a:r>
                        <a:rPr lang="es-MX" dirty="0"/>
                        <a:t>(</a:t>
                      </a:r>
                      <a:r>
                        <a:rPr lang="es-MX" dirty="0" err="1"/>
                        <a:t>function</a:t>
                      </a:r>
                      <a:r>
                        <a:rPr lang="es-MX" dirty="0"/>
                        <a:t>(){</a:t>
                      </a:r>
                    </a:p>
                    <a:p>
                      <a:r>
                        <a:rPr lang="es-MX" dirty="0"/>
                        <a:t>        $.post("demo_test_post.asp",</a:t>
                      </a:r>
                    </a:p>
                    <a:p>
                      <a:r>
                        <a:rPr lang="es-MX" dirty="0"/>
                        <a:t>        {</a:t>
                      </a:r>
                    </a:p>
                    <a:p>
                      <a:r>
                        <a:rPr lang="es-MX" dirty="0"/>
                        <a:t>          </a:t>
                      </a:r>
                      <a:r>
                        <a:rPr lang="es-MX" dirty="0" err="1"/>
                        <a:t>name</a:t>
                      </a:r>
                      <a:r>
                        <a:rPr lang="es-MX" dirty="0"/>
                        <a:t>: "Donald </a:t>
                      </a:r>
                      <a:r>
                        <a:rPr lang="es-MX" dirty="0" err="1"/>
                        <a:t>Duck</a:t>
                      </a:r>
                      <a:r>
                        <a:rPr lang="es-MX" dirty="0"/>
                        <a:t>",</a:t>
                      </a:r>
                    </a:p>
                    <a:p>
                      <a:r>
                        <a:rPr lang="es-MX" dirty="0"/>
                        <a:t>          </a:t>
                      </a:r>
                      <a:r>
                        <a:rPr lang="es-MX" dirty="0" err="1"/>
                        <a:t>city</a:t>
                      </a:r>
                      <a:r>
                        <a:rPr lang="es-MX" dirty="0"/>
                        <a:t>: "</a:t>
                      </a:r>
                      <a:r>
                        <a:rPr lang="es-MX" dirty="0" err="1"/>
                        <a:t>Duckburg</a:t>
                      </a:r>
                      <a:r>
                        <a:rPr lang="es-MX" dirty="0"/>
                        <a:t>"</a:t>
                      </a:r>
                    </a:p>
                    <a:p>
                      <a:r>
                        <a:rPr lang="es-MX" dirty="0"/>
                        <a:t>        },</a:t>
                      </a:r>
                    </a:p>
                    <a:p>
                      <a:r>
                        <a:rPr lang="es-MX" dirty="0"/>
                        <a:t>        </a:t>
                      </a:r>
                      <a:r>
                        <a:rPr lang="es-MX" dirty="0" err="1"/>
                        <a:t>function</a:t>
                      </a:r>
                      <a:r>
                        <a:rPr lang="es-MX" dirty="0"/>
                        <a:t>(</a:t>
                      </a:r>
                      <a:r>
                        <a:rPr lang="es-MX" dirty="0" err="1"/>
                        <a:t>data,status</a:t>
                      </a:r>
                      <a:r>
                        <a:rPr lang="es-MX" dirty="0"/>
                        <a:t>){</a:t>
                      </a:r>
                    </a:p>
                    <a:p>
                      <a:r>
                        <a:rPr lang="es-MX" dirty="0"/>
                        <a:t>            </a:t>
                      </a:r>
                      <a:r>
                        <a:rPr lang="es-MX" dirty="0" err="1"/>
                        <a:t>alert</a:t>
                      </a:r>
                      <a:r>
                        <a:rPr lang="es-MX" dirty="0"/>
                        <a:t>("Data: " + data + "\</a:t>
                      </a:r>
                      <a:r>
                        <a:rPr lang="es-MX" dirty="0" err="1"/>
                        <a:t>nStatus</a:t>
                      </a:r>
                      <a:r>
                        <a:rPr lang="es-MX" dirty="0"/>
                        <a:t>: " + status);</a:t>
                      </a:r>
                    </a:p>
                    <a:p>
                      <a:r>
                        <a:rPr lang="es-MX" dirty="0"/>
                        <a:t>        });</a:t>
                      </a:r>
                    </a:p>
                    <a:p>
                      <a:r>
                        <a:rPr lang="es-MX" dirty="0"/>
                        <a:t>    });</a:t>
                      </a:r>
                    </a:p>
                    <a:p>
                      <a:r>
                        <a:rPr lang="es-MX" dirty="0"/>
                        <a:t>});</a:t>
                      </a:r>
                    </a:p>
                    <a:p>
                      <a:endParaRPr lang="es-MX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5042213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1879353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Full </a:t>
            </a:r>
            <a:r>
              <a:rPr lang="es-MX" dirty="0" err="1"/>
              <a:t>ajax</a:t>
            </a:r>
            <a:endParaRPr lang="es-MX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819150" y="2222500"/>
          <a:ext cx="10553700" cy="3108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76850">
                  <a:extLst>
                    <a:ext uri="{9D8B030D-6E8A-4147-A177-3AD203B41FA5}">
                      <a16:colId xmlns="" xmlns:a16="http://schemas.microsoft.com/office/drawing/2014/main" val="4086433739"/>
                    </a:ext>
                  </a:extLst>
                </a:gridCol>
                <a:gridCol w="5276850">
                  <a:extLst>
                    <a:ext uri="{9D8B030D-6E8A-4147-A177-3AD203B41FA5}">
                      <a16:colId xmlns="" xmlns:a16="http://schemas.microsoft.com/office/drawing/2014/main" val="40011774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MX" dirty="0"/>
                        <a:t>HTML</a:t>
                      </a:r>
                    </a:p>
                    <a:p>
                      <a:endParaRPr lang="en-US" dirty="0"/>
                    </a:p>
                    <a:p>
                      <a:r>
                        <a:rPr lang="en-US" dirty="0"/>
                        <a:t>&lt;button&gt;Send an HTTP GET request to a page and get the result back&lt;/button&gt;</a:t>
                      </a:r>
                    </a:p>
                    <a:p>
                      <a:endParaRPr lang="es-MX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JQUERY</a:t>
                      </a:r>
                    </a:p>
                    <a:p>
                      <a:endParaRPr lang="es-MX" dirty="0"/>
                    </a:p>
                    <a:p>
                      <a:r>
                        <a:rPr lang="es-MX" dirty="0"/>
                        <a:t>$(</a:t>
                      </a:r>
                      <a:r>
                        <a:rPr lang="es-MX" dirty="0" err="1"/>
                        <a:t>document</a:t>
                      </a:r>
                      <a:r>
                        <a:rPr lang="es-MX" dirty="0"/>
                        <a:t>).</a:t>
                      </a:r>
                      <a:r>
                        <a:rPr lang="es-MX" dirty="0" err="1"/>
                        <a:t>ready</a:t>
                      </a:r>
                      <a:r>
                        <a:rPr lang="es-MX" dirty="0"/>
                        <a:t>(</a:t>
                      </a:r>
                      <a:r>
                        <a:rPr lang="es-MX" dirty="0" err="1"/>
                        <a:t>function</a:t>
                      </a:r>
                      <a:r>
                        <a:rPr lang="es-MX" dirty="0"/>
                        <a:t>(){</a:t>
                      </a:r>
                    </a:p>
                    <a:p>
                      <a:r>
                        <a:rPr lang="es-MX" dirty="0"/>
                        <a:t>    $("</a:t>
                      </a:r>
                      <a:r>
                        <a:rPr lang="es-MX" dirty="0" err="1"/>
                        <a:t>button</a:t>
                      </a:r>
                      <a:r>
                        <a:rPr lang="es-MX" dirty="0"/>
                        <a:t>").</a:t>
                      </a:r>
                      <a:r>
                        <a:rPr lang="es-MX" dirty="0" err="1"/>
                        <a:t>click</a:t>
                      </a:r>
                      <a:r>
                        <a:rPr lang="es-MX" dirty="0"/>
                        <a:t>(</a:t>
                      </a:r>
                      <a:r>
                        <a:rPr lang="es-MX" dirty="0" err="1"/>
                        <a:t>function</a:t>
                      </a:r>
                      <a:r>
                        <a:rPr lang="es-MX" dirty="0"/>
                        <a:t>(){</a:t>
                      </a:r>
                    </a:p>
                    <a:p>
                      <a:r>
                        <a:rPr lang="es-MX" dirty="0"/>
                        <a:t>        $.</a:t>
                      </a:r>
                      <a:r>
                        <a:rPr lang="es-MX" dirty="0" err="1"/>
                        <a:t>get</a:t>
                      </a:r>
                      <a:r>
                        <a:rPr lang="es-MX" dirty="0"/>
                        <a:t>("demo_test.asp", </a:t>
                      </a:r>
                      <a:r>
                        <a:rPr lang="es-MX" dirty="0" err="1"/>
                        <a:t>function</a:t>
                      </a:r>
                      <a:r>
                        <a:rPr lang="es-MX" dirty="0"/>
                        <a:t>(data, status){</a:t>
                      </a:r>
                    </a:p>
                    <a:p>
                      <a:r>
                        <a:rPr lang="es-MX" dirty="0"/>
                        <a:t>            </a:t>
                      </a:r>
                      <a:r>
                        <a:rPr lang="es-MX" dirty="0" err="1"/>
                        <a:t>alert</a:t>
                      </a:r>
                      <a:r>
                        <a:rPr lang="es-MX" dirty="0"/>
                        <a:t>("Data: " + data + "\</a:t>
                      </a:r>
                      <a:r>
                        <a:rPr lang="es-MX" dirty="0" err="1"/>
                        <a:t>nStatus</a:t>
                      </a:r>
                      <a:r>
                        <a:rPr lang="es-MX" dirty="0"/>
                        <a:t>: " + status);</a:t>
                      </a:r>
                    </a:p>
                    <a:p>
                      <a:r>
                        <a:rPr lang="es-MX" dirty="0"/>
                        <a:t>        });</a:t>
                      </a:r>
                    </a:p>
                    <a:p>
                      <a:r>
                        <a:rPr lang="es-MX" dirty="0"/>
                        <a:t>    });</a:t>
                      </a:r>
                    </a:p>
                    <a:p>
                      <a:r>
                        <a:rPr lang="es-MX" dirty="0"/>
                        <a:t>});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7327029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9762694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Full Ajax	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819150" y="2222500"/>
          <a:ext cx="10553700" cy="420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76850">
                  <a:extLst>
                    <a:ext uri="{9D8B030D-6E8A-4147-A177-3AD203B41FA5}">
                      <a16:colId xmlns="" xmlns:a16="http://schemas.microsoft.com/office/drawing/2014/main" val="985864929"/>
                    </a:ext>
                  </a:extLst>
                </a:gridCol>
                <a:gridCol w="5276850">
                  <a:extLst>
                    <a:ext uri="{9D8B030D-6E8A-4147-A177-3AD203B41FA5}">
                      <a16:colId xmlns="" xmlns:a16="http://schemas.microsoft.com/office/drawing/2014/main" val="33724786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MX" dirty="0"/>
                        <a:t>HTML</a:t>
                      </a:r>
                    </a:p>
                    <a:p>
                      <a:endParaRPr lang="es-MX" dirty="0"/>
                    </a:p>
                    <a:p>
                      <a:r>
                        <a:rPr lang="en-US" dirty="0"/>
                        <a:t>&lt;button&gt;Send an HTTP POST request to a page and get the result back&lt;/button&gt;</a:t>
                      </a:r>
                    </a:p>
                    <a:p>
                      <a:endParaRPr lang="es-MX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JQUERY</a:t>
                      </a:r>
                    </a:p>
                    <a:p>
                      <a:endParaRPr lang="es-MX" dirty="0"/>
                    </a:p>
                    <a:p>
                      <a:r>
                        <a:rPr lang="es-MX" dirty="0"/>
                        <a:t>$(</a:t>
                      </a:r>
                      <a:r>
                        <a:rPr lang="es-MX" dirty="0" err="1"/>
                        <a:t>document</a:t>
                      </a:r>
                      <a:r>
                        <a:rPr lang="es-MX" dirty="0"/>
                        <a:t>).</a:t>
                      </a:r>
                      <a:r>
                        <a:rPr lang="es-MX" dirty="0" err="1"/>
                        <a:t>ready</a:t>
                      </a:r>
                      <a:r>
                        <a:rPr lang="es-MX" dirty="0"/>
                        <a:t>(</a:t>
                      </a:r>
                      <a:r>
                        <a:rPr lang="es-MX" dirty="0" err="1"/>
                        <a:t>function</a:t>
                      </a:r>
                      <a:r>
                        <a:rPr lang="es-MX" dirty="0"/>
                        <a:t>(){</a:t>
                      </a:r>
                    </a:p>
                    <a:p>
                      <a:r>
                        <a:rPr lang="es-MX" dirty="0"/>
                        <a:t>    $("</a:t>
                      </a:r>
                      <a:r>
                        <a:rPr lang="es-MX" dirty="0" err="1"/>
                        <a:t>button</a:t>
                      </a:r>
                      <a:r>
                        <a:rPr lang="es-MX" dirty="0"/>
                        <a:t>").</a:t>
                      </a:r>
                      <a:r>
                        <a:rPr lang="es-MX" dirty="0" err="1"/>
                        <a:t>click</a:t>
                      </a:r>
                      <a:r>
                        <a:rPr lang="es-MX" dirty="0"/>
                        <a:t>(</a:t>
                      </a:r>
                      <a:r>
                        <a:rPr lang="es-MX" dirty="0" err="1"/>
                        <a:t>function</a:t>
                      </a:r>
                      <a:r>
                        <a:rPr lang="es-MX" dirty="0"/>
                        <a:t>(){</a:t>
                      </a:r>
                    </a:p>
                    <a:p>
                      <a:r>
                        <a:rPr lang="es-MX" dirty="0"/>
                        <a:t>        $.post("demo_test_post.asp",</a:t>
                      </a:r>
                    </a:p>
                    <a:p>
                      <a:r>
                        <a:rPr lang="es-MX" dirty="0"/>
                        <a:t>        {</a:t>
                      </a:r>
                    </a:p>
                    <a:p>
                      <a:r>
                        <a:rPr lang="es-MX" dirty="0"/>
                        <a:t>          </a:t>
                      </a:r>
                      <a:r>
                        <a:rPr lang="es-MX" dirty="0" err="1"/>
                        <a:t>name</a:t>
                      </a:r>
                      <a:r>
                        <a:rPr lang="es-MX" dirty="0"/>
                        <a:t>: "Donald </a:t>
                      </a:r>
                      <a:r>
                        <a:rPr lang="es-MX" dirty="0" err="1"/>
                        <a:t>Duck</a:t>
                      </a:r>
                      <a:r>
                        <a:rPr lang="es-MX" dirty="0"/>
                        <a:t>",</a:t>
                      </a:r>
                    </a:p>
                    <a:p>
                      <a:r>
                        <a:rPr lang="es-MX" dirty="0"/>
                        <a:t>          </a:t>
                      </a:r>
                      <a:r>
                        <a:rPr lang="es-MX" dirty="0" err="1"/>
                        <a:t>city</a:t>
                      </a:r>
                      <a:r>
                        <a:rPr lang="es-MX" dirty="0"/>
                        <a:t>: "</a:t>
                      </a:r>
                      <a:r>
                        <a:rPr lang="es-MX" dirty="0" err="1"/>
                        <a:t>Duckburg</a:t>
                      </a:r>
                      <a:r>
                        <a:rPr lang="es-MX" dirty="0"/>
                        <a:t>"</a:t>
                      </a:r>
                    </a:p>
                    <a:p>
                      <a:r>
                        <a:rPr lang="es-MX" dirty="0"/>
                        <a:t>        },</a:t>
                      </a:r>
                    </a:p>
                    <a:p>
                      <a:r>
                        <a:rPr lang="es-MX" dirty="0"/>
                        <a:t>        </a:t>
                      </a:r>
                      <a:r>
                        <a:rPr lang="es-MX" dirty="0" err="1"/>
                        <a:t>function</a:t>
                      </a:r>
                      <a:r>
                        <a:rPr lang="es-MX" dirty="0"/>
                        <a:t>(</a:t>
                      </a:r>
                      <a:r>
                        <a:rPr lang="es-MX" dirty="0" err="1"/>
                        <a:t>data,status</a:t>
                      </a:r>
                      <a:r>
                        <a:rPr lang="es-MX" dirty="0"/>
                        <a:t>){</a:t>
                      </a:r>
                    </a:p>
                    <a:p>
                      <a:r>
                        <a:rPr lang="es-MX" dirty="0"/>
                        <a:t>            </a:t>
                      </a:r>
                      <a:r>
                        <a:rPr lang="es-MX" dirty="0" err="1"/>
                        <a:t>alert</a:t>
                      </a:r>
                      <a:r>
                        <a:rPr lang="es-MX" dirty="0"/>
                        <a:t>("Data: " + data + "\</a:t>
                      </a:r>
                      <a:r>
                        <a:rPr lang="es-MX" dirty="0" err="1"/>
                        <a:t>nStatus</a:t>
                      </a:r>
                      <a:r>
                        <a:rPr lang="es-MX" dirty="0"/>
                        <a:t>: " + status);</a:t>
                      </a:r>
                    </a:p>
                    <a:p>
                      <a:r>
                        <a:rPr lang="es-MX" dirty="0"/>
                        <a:t>        });</a:t>
                      </a:r>
                    </a:p>
                    <a:p>
                      <a:r>
                        <a:rPr lang="es-MX" dirty="0"/>
                        <a:t>    });</a:t>
                      </a:r>
                    </a:p>
                    <a:p>
                      <a:r>
                        <a:rPr lang="es-MX" dirty="0"/>
                        <a:t>});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3860342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4948261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Full Ajax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819150" y="2222500"/>
          <a:ext cx="10553700" cy="3383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76850">
                  <a:extLst>
                    <a:ext uri="{9D8B030D-6E8A-4147-A177-3AD203B41FA5}">
                      <a16:colId xmlns="" xmlns:a16="http://schemas.microsoft.com/office/drawing/2014/main" val="1044578521"/>
                    </a:ext>
                  </a:extLst>
                </a:gridCol>
                <a:gridCol w="5276850">
                  <a:extLst>
                    <a:ext uri="{9D8B030D-6E8A-4147-A177-3AD203B41FA5}">
                      <a16:colId xmlns="" xmlns:a16="http://schemas.microsoft.com/office/drawing/2014/main" val="8902759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MX" dirty="0"/>
                        <a:t>HTML</a:t>
                      </a:r>
                    </a:p>
                    <a:p>
                      <a:endParaRPr lang="es-MX" dirty="0"/>
                    </a:p>
                    <a:p>
                      <a:r>
                        <a:rPr lang="es-MX" dirty="0"/>
                        <a:t>&lt;</a:t>
                      </a:r>
                      <a:r>
                        <a:rPr lang="es-MX" dirty="0" err="1"/>
                        <a:t>button</a:t>
                      </a:r>
                      <a:r>
                        <a:rPr lang="es-MX" dirty="0"/>
                        <a:t>&gt;</a:t>
                      </a:r>
                      <a:r>
                        <a:rPr lang="es-MX" dirty="0" err="1"/>
                        <a:t>Get</a:t>
                      </a:r>
                      <a:r>
                        <a:rPr lang="es-MX" dirty="0"/>
                        <a:t> JSON data&lt;/</a:t>
                      </a:r>
                      <a:r>
                        <a:rPr lang="es-MX" dirty="0" err="1"/>
                        <a:t>button</a:t>
                      </a:r>
                      <a:r>
                        <a:rPr lang="es-MX" dirty="0"/>
                        <a:t>&gt;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JQUERY</a:t>
                      </a:r>
                    </a:p>
                    <a:p>
                      <a:endParaRPr lang="es-MX" dirty="0"/>
                    </a:p>
                    <a:p>
                      <a:r>
                        <a:rPr lang="es-MX" dirty="0"/>
                        <a:t>$(</a:t>
                      </a:r>
                      <a:r>
                        <a:rPr lang="es-MX" dirty="0" err="1"/>
                        <a:t>document</a:t>
                      </a:r>
                      <a:r>
                        <a:rPr lang="es-MX" dirty="0"/>
                        <a:t>).</a:t>
                      </a:r>
                      <a:r>
                        <a:rPr lang="es-MX" dirty="0" err="1"/>
                        <a:t>ready</a:t>
                      </a:r>
                      <a:r>
                        <a:rPr lang="es-MX" dirty="0"/>
                        <a:t>(</a:t>
                      </a:r>
                      <a:r>
                        <a:rPr lang="es-MX" dirty="0" err="1"/>
                        <a:t>function</a:t>
                      </a:r>
                      <a:r>
                        <a:rPr lang="es-MX" dirty="0"/>
                        <a:t>(){</a:t>
                      </a:r>
                    </a:p>
                    <a:p>
                      <a:r>
                        <a:rPr lang="es-MX" dirty="0"/>
                        <a:t>    $("</a:t>
                      </a:r>
                      <a:r>
                        <a:rPr lang="es-MX" dirty="0" err="1"/>
                        <a:t>button</a:t>
                      </a:r>
                      <a:r>
                        <a:rPr lang="es-MX" dirty="0"/>
                        <a:t>").</a:t>
                      </a:r>
                      <a:r>
                        <a:rPr lang="es-MX" dirty="0" err="1"/>
                        <a:t>click</a:t>
                      </a:r>
                      <a:r>
                        <a:rPr lang="es-MX" dirty="0"/>
                        <a:t>(</a:t>
                      </a:r>
                      <a:r>
                        <a:rPr lang="es-MX" dirty="0" err="1"/>
                        <a:t>function</a:t>
                      </a:r>
                      <a:r>
                        <a:rPr lang="es-MX" dirty="0"/>
                        <a:t>(){</a:t>
                      </a:r>
                    </a:p>
                    <a:p>
                      <a:r>
                        <a:rPr lang="es-MX" dirty="0"/>
                        <a:t>        $.</a:t>
                      </a:r>
                      <a:r>
                        <a:rPr lang="es-MX" dirty="0" err="1"/>
                        <a:t>getJSON</a:t>
                      </a:r>
                      <a:r>
                        <a:rPr lang="es-MX" dirty="0"/>
                        <a:t>("demo_ajax_json.js", </a:t>
                      </a:r>
                      <a:r>
                        <a:rPr lang="es-MX" dirty="0" err="1"/>
                        <a:t>function</a:t>
                      </a:r>
                      <a:r>
                        <a:rPr lang="es-MX" dirty="0"/>
                        <a:t>(</a:t>
                      </a:r>
                      <a:r>
                        <a:rPr lang="es-MX" dirty="0" err="1"/>
                        <a:t>result</a:t>
                      </a:r>
                      <a:r>
                        <a:rPr lang="es-MX" dirty="0"/>
                        <a:t>){</a:t>
                      </a:r>
                    </a:p>
                    <a:p>
                      <a:r>
                        <a:rPr lang="es-MX" dirty="0"/>
                        <a:t>            $.</a:t>
                      </a:r>
                      <a:r>
                        <a:rPr lang="es-MX" dirty="0" err="1"/>
                        <a:t>each</a:t>
                      </a:r>
                      <a:r>
                        <a:rPr lang="es-MX" dirty="0"/>
                        <a:t>(</a:t>
                      </a:r>
                      <a:r>
                        <a:rPr lang="es-MX" dirty="0" err="1"/>
                        <a:t>result</a:t>
                      </a:r>
                      <a:r>
                        <a:rPr lang="es-MX" dirty="0"/>
                        <a:t>, </a:t>
                      </a:r>
                      <a:r>
                        <a:rPr lang="es-MX" dirty="0" err="1"/>
                        <a:t>function</a:t>
                      </a:r>
                      <a:r>
                        <a:rPr lang="es-MX" dirty="0"/>
                        <a:t>(i, </a:t>
                      </a:r>
                      <a:r>
                        <a:rPr lang="es-MX" dirty="0" err="1"/>
                        <a:t>field</a:t>
                      </a:r>
                      <a:r>
                        <a:rPr lang="es-MX" dirty="0"/>
                        <a:t>){</a:t>
                      </a:r>
                    </a:p>
                    <a:p>
                      <a:r>
                        <a:rPr lang="es-MX" dirty="0"/>
                        <a:t>                $("div").</a:t>
                      </a:r>
                      <a:r>
                        <a:rPr lang="es-MX" dirty="0" err="1"/>
                        <a:t>append</a:t>
                      </a:r>
                      <a:r>
                        <a:rPr lang="es-MX" dirty="0"/>
                        <a:t>(</a:t>
                      </a:r>
                      <a:r>
                        <a:rPr lang="es-MX" dirty="0" err="1"/>
                        <a:t>field</a:t>
                      </a:r>
                      <a:r>
                        <a:rPr lang="es-MX" dirty="0"/>
                        <a:t> + " ");</a:t>
                      </a:r>
                    </a:p>
                    <a:p>
                      <a:r>
                        <a:rPr lang="es-MX" dirty="0"/>
                        <a:t>            });</a:t>
                      </a:r>
                    </a:p>
                    <a:p>
                      <a:r>
                        <a:rPr lang="es-MX" dirty="0"/>
                        <a:t>        });</a:t>
                      </a:r>
                    </a:p>
                    <a:p>
                      <a:r>
                        <a:rPr lang="es-MX" dirty="0"/>
                        <a:t>    });</a:t>
                      </a:r>
                    </a:p>
                    <a:p>
                      <a:r>
                        <a:rPr lang="es-MX" dirty="0"/>
                        <a:t>});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797882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737807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1: Ir al sitio de </a:t>
            </a:r>
            <a:r>
              <a:rPr lang="es-MX" dirty="0" err="1"/>
              <a:t>JQuery</a:t>
            </a:r>
            <a:endParaRPr lang="es-MX" dirty="0"/>
          </a:p>
        </p:txBody>
      </p:sp>
      <p:pic>
        <p:nvPicPr>
          <p:cNvPr id="6" name="Marcador de contenido 5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0250" b="5081"/>
          <a:stretch/>
        </p:blipFill>
        <p:spPr>
          <a:xfrm>
            <a:off x="1865571" y="2716305"/>
            <a:ext cx="8460858" cy="4027623"/>
          </a:xfrm>
          <a:prstGeom prst="rect">
            <a:avLst/>
          </a:prstGeom>
        </p:spPr>
      </p:pic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CIMOR ® 2016</a:t>
            </a:r>
            <a:endParaRPr lang="en-U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7" name="CuadroTexto 6"/>
          <p:cNvSpPr txBox="1"/>
          <p:nvPr/>
        </p:nvSpPr>
        <p:spPr>
          <a:xfrm>
            <a:off x="4119336" y="1979045"/>
            <a:ext cx="37962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800" dirty="0"/>
              <a:t> Entrar a: jquery.com</a:t>
            </a:r>
          </a:p>
        </p:txBody>
      </p:sp>
    </p:spTree>
    <p:extLst>
      <p:ext uri="{BB962C8B-B14F-4D97-AF65-F5344CB8AC3E}">
        <p14:creationId xmlns:p14="http://schemas.microsoft.com/office/powerpoint/2010/main" val="8230884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2: Dar clic en Descargar</a:t>
            </a: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CIMOR ® 2016</a:t>
            </a:r>
            <a:endParaRPr lang="en-U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6" name="Marcador de contenido 5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0250" b="5081"/>
          <a:stretch/>
        </p:blipFill>
        <p:spPr>
          <a:xfrm>
            <a:off x="1658260" y="2377505"/>
            <a:ext cx="8875479" cy="4225001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7355541" y="3845859"/>
            <a:ext cx="2568388" cy="820270"/>
          </a:xfrm>
          <a:prstGeom prst="rect">
            <a:avLst/>
          </a:prstGeom>
          <a:noFill/>
          <a:ln w="98425"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0038577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3 </a:t>
            </a:r>
          </a:p>
        </p:txBody>
      </p:sp>
      <p:pic>
        <p:nvPicPr>
          <p:cNvPr id="6" name="Marcador de contenido 5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2377" t="12322" r="16273" b="17840"/>
          <a:stretch/>
        </p:blipFill>
        <p:spPr>
          <a:xfrm>
            <a:off x="6099484" y="2592115"/>
            <a:ext cx="6092516" cy="3352801"/>
          </a:xfrm>
          <a:prstGeom prst="rect">
            <a:avLst/>
          </a:prstGeom>
        </p:spPr>
      </p:pic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CIMOR ® 2016</a:t>
            </a:r>
            <a:endParaRPr lang="en-U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</a:t>
            </a:fld>
            <a:endParaRPr lang="en-US" dirty="0"/>
          </a:p>
        </p:txBody>
      </p:sp>
      <p:cxnSp>
        <p:nvCxnSpPr>
          <p:cNvPr id="8" name="Conector recto 7"/>
          <p:cNvCxnSpPr/>
          <p:nvPr/>
        </p:nvCxnSpPr>
        <p:spPr>
          <a:xfrm flipV="1">
            <a:off x="6197598" y="5225143"/>
            <a:ext cx="2365831" cy="1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uadroTexto 9"/>
          <p:cNvSpPr txBox="1"/>
          <p:nvPr/>
        </p:nvSpPr>
        <p:spPr>
          <a:xfrm>
            <a:off x="229429" y="2877457"/>
            <a:ext cx="57919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Seleccionar la versión comprimida mas reciente o</a:t>
            </a:r>
          </a:p>
          <a:p>
            <a:r>
              <a:rPr lang="es-MX" dirty="0"/>
              <a:t>la que mas se adapte a sus necesidades.</a:t>
            </a:r>
          </a:p>
        </p:txBody>
      </p:sp>
    </p:spTree>
    <p:extLst>
      <p:ext uri="{BB962C8B-B14F-4D97-AF65-F5344CB8AC3E}">
        <p14:creationId xmlns:p14="http://schemas.microsoft.com/office/powerpoint/2010/main" val="26401293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4: 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18712" y="2222287"/>
            <a:ext cx="5277288" cy="3636511"/>
          </a:xfrm>
        </p:spPr>
        <p:txBody>
          <a:bodyPr/>
          <a:lstStyle/>
          <a:p>
            <a:pPr marL="0" indent="0">
              <a:buNone/>
            </a:pPr>
            <a:r>
              <a:rPr lang="es-MX" dirty="0"/>
              <a:t>Renombrar el archivo a jquery.min.js y colocarlo en la carpeta </a:t>
            </a:r>
            <a:r>
              <a:rPr lang="es-MX" dirty="0" err="1"/>
              <a:t>js</a:t>
            </a:r>
            <a:r>
              <a:rPr lang="es-MX" dirty="0"/>
              <a:t> de nuestro proyecto.</a:t>
            </a: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CIMOR ® 2016</a:t>
            </a:r>
            <a:endParaRPr lang="en-U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/>
          <a:srcRect l="19008" t="18199" r="37275" b="41568"/>
          <a:stretch/>
        </p:blipFill>
        <p:spPr>
          <a:xfrm>
            <a:off x="6264810" y="2611183"/>
            <a:ext cx="5688106" cy="2943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73876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Quotable</Template>
  <TotalTime>179</TotalTime>
  <Words>2359</Words>
  <Application>Microsoft Office PowerPoint</Application>
  <PresentationFormat>Panorámica</PresentationFormat>
  <Paragraphs>502</Paragraphs>
  <Slides>55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55</vt:i4>
      </vt:variant>
    </vt:vector>
  </HeadingPairs>
  <TitlesOfParts>
    <vt:vector size="60" baseType="lpstr">
      <vt:lpstr>Calibri</vt:lpstr>
      <vt:lpstr>Century Gothic</vt:lpstr>
      <vt:lpstr>Consolas</vt:lpstr>
      <vt:lpstr>Wingdings 2</vt:lpstr>
      <vt:lpstr>Quotable</vt:lpstr>
      <vt:lpstr>Presentación de PowerPoint</vt:lpstr>
      <vt:lpstr>Presentación de PowerPoint</vt:lpstr>
      <vt:lpstr>Introducción</vt:lpstr>
      <vt:lpstr>¿Quién es ese tal JQuery?</vt:lpstr>
      <vt:lpstr>Descarga e instalación </vt:lpstr>
      <vt:lpstr>Paso 1: Ir al sitio de JQuery</vt:lpstr>
      <vt:lpstr>Paso 2: Dar clic en Descargar</vt:lpstr>
      <vt:lpstr>Paso 3 </vt:lpstr>
      <vt:lpstr>Paso 4: </vt:lpstr>
      <vt:lpstr>Paso 5: Agregar Jquery a HTML </vt:lpstr>
      <vt:lpstr>Paso 6:  Comprobar que todo funcione </vt:lpstr>
      <vt:lpstr>Elementos de JQuery</vt:lpstr>
      <vt:lpstr>Sintaxis básica  de JQuery</vt:lpstr>
      <vt:lpstr>El evento document ready </vt:lpstr>
      <vt:lpstr>Selectores de JQuery</vt:lpstr>
      <vt:lpstr>¿Qué son y para que sirven?</vt:lpstr>
      <vt:lpstr>Selección por ID</vt:lpstr>
      <vt:lpstr>Propiedades  CSS</vt:lpstr>
      <vt:lpstr>Selectores de  clase</vt:lpstr>
      <vt:lpstr>Selectores de clase</vt:lpstr>
      <vt:lpstr>Cambio de propiedades por etiqueta</vt:lpstr>
      <vt:lpstr>Cambio de propiedades por etiqueta</vt:lpstr>
      <vt:lpstr>Cambio de propiedades por etiqueta</vt:lpstr>
      <vt:lpstr>Selección por atributo</vt:lpstr>
      <vt:lpstr>Selección por atributo</vt:lpstr>
      <vt:lpstr>Selección por atributo</vt:lpstr>
      <vt:lpstr>Selecciones por búsqueda</vt:lpstr>
      <vt:lpstr>Selecciones por búsqueda</vt:lpstr>
      <vt:lpstr>Selecciones por búsqueda</vt:lpstr>
      <vt:lpstr>Selecciones por búsqueda</vt:lpstr>
      <vt:lpstr>Selecciones Múltiples</vt:lpstr>
      <vt:lpstr>Selecciones Múltiples</vt:lpstr>
      <vt:lpstr>Texto </vt:lpstr>
      <vt:lpstr>Leer texto </vt:lpstr>
      <vt:lpstr>Leer Texto | Ejemplo</vt:lpstr>
      <vt:lpstr>Escribir texto</vt:lpstr>
      <vt:lpstr>Escribir texto | Ejemplo</vt:lpstr>
      <vt:lpstr>Atributos </vt:lpstr>
      <vt:lpstr>Obtener atributos </vt:lpstr>
      <vt:lpstr>Obtener atributos  | Ejemplo</vt:lpstr>
      <vt:lpstr>Añadir y quitar HTML</vt:lpstr>
      <vt:lpstr>Añadir HTML</vt:lpstr>
      <vt:lpstr>Añadir HTML sin borrar | append </vt:lpstr>
      <vt:lpstr>Añadir HTML sin borrar | prepend</vt:lpstr>
      <vt:lpstr>Eliminar HTML </vt:lpstr>
      <vt:lpstr>Ajax</vt:lpstr>
      <vt:lpstr>¿Qué es AJAX?</vt:lpstr>
      <vt:lpstr>¿Qué es AJAX?</vt:lpstr>
      <vt:lpstr>Load()</vt:lpstr>
      <vt:lpstr>Load()</vt:lpstr>
      <vt:lpstr>Get y Post</vt:lpstr>
      <vt:lpstr>Get y Post</vt:lpstr>
      <vt:lpstr>Full ajax</vt:lpstr>
      <vt:lpstr>Full Ajax </vt:lpstr>
      <vt:lpstr>Full Ajax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Selectores de  clase</dc:title>
  <dc:creator>David Robles</dc:creator>
  <cp:lastModifiedBy>Hortencia Ramirez</cp:lastModifiedBy>
  <cp:revision>15</cp:revision>
  <dcterms:created xsi:type="dcterms:W3CDTF">2016-04-27T22:07:05Z</dcterms:created>
  <dcterms:modified xsi:type="dcterms:W3CDTF">2017-06-30T07:29:22Z</dcterms:modified>
</cp:coreProperties>
</file>